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561" r:id="rId4"/>
    <p:sldId id="562" r:id="rId5"/>
    <p:sldId id="559" r:id="rId6"/>
    <p:sldId id="1516" r:id="rId7"/>
    <p:sldId id="1517" r:id="rId8"/>
    <p:sldId id="1518" r:id="rId9"/>
    <p:sldId id="1519" r:id="rId10"/>
    <p:sldId id="1520" r:id="rId11"/>
    <p:sldId id="1521" r:id="rId12"/>
    <p:sldId id="1522" r:id="rId13"/>
    <p:sldId id="1523" r:id="rId14"/>
    <p:sldId id="1524" r:id="rId15"/>
    <p:sldId id="1525" r:id="rId16"/>
    <p:sldId id="1526" r:id="rId17"/>
    <p:sldId id="1527" r:id="rId18"/>
    <p:sldId id="258" r:id="rId19"/>
    <p:sldId id="260" r:id="rId20"/>
    <p:sldId id="261" r:id="rId21"/>
    <p:sldId id="262" r:id="rId22"/>
    <p:sldId id="263" r:id="rId23"/>
    <p:sldId id="264" r:id="rId24"/>
    <p:sldId id="632" r:id="rId25"/>
    <p:sldId id="633" r:id="rId26"/>
    <p:sldId id="634" r:id="rId27"/>
    <p:sldId id="1528" r:id="rId28"/>
    <p:sldId id="570" r:id="rId29"/>
    <p:sldId id="1463" r:id="rId30"/>
    <p:sldId id="1508" r:id="rId31"/>
    <p:sldId id="1509" r:id="rId32"/>
    <p:sldId id="1510" r:id="rId33"/>
    <p:sldId id="1511" r:id="rId34"/>
    <p:sldId id="1530" r:id="rId35"/>
    <p:sldId id="266" r:id="rId36"/>
    <p:sldId id="267" r:id="rId37"/>
    <p:sldId id="268" r:id="rId38"/>
    <p:sldId id="269" r:id="rId39"/>
    <p:sldId id="270" r:id="rId40"/>
    <p:sldId id="152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1495"/>
  </p:normalViewPr>
  <p:slideViewPr>
    <p:cSldViewPr snapToGrid="0">
      <p:cViewPr>
        <p:scale>
          <a:sx n="50" d="100"/>
          <a:sy n="50" d="100"/>
        </p:scale>
        <p:origin x="2920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3C143-A541-7D4B-AB3E-2BEDCF73AC5B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BF990-CADC-D14E-AA8C-B9C864503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c98fe94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c98fe94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29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bfdab424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bfdab424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bfdab424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bfdab424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bfdab424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bfdab424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bfdab424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bfdab424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c98fe940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c98fe940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c98fe94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22c98fe94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c98fe940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2c98fe940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c98fe940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2c98fe940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c98fe940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2c98fe940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c98fe9405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2c98fe9405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bfdab42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bfdab42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ce832a1d7_0_5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4ce832a1d7_0_5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58aabdb42_0_2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58aabdb42_0_2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745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58aabdb42_0_3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e58aabdb42_0_3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67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e58aabdb42_0_3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e58aabdb42_0_3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78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e58aabdb42_0_3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e58aabdb42_0_3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16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c98fe940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c98fe940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488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c98fe9405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c98fe9405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2c98fe9405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2c98fe9405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code:</a:t>
            </a:r>
            <a:br>
              <a:rPr lang="en"/>
            </a:br>
            <a:r>
              <a:rPr lang="en"/>
              <a:t>https://colab.research.google.com/github/sokrypton/ColabFold/blob/main/beta/alphafold_output_at_each_recycle.ipynb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2c98fe9405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2c98fe9405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2c98fe9405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2c98fe9405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48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bfdab424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bfdab424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c98fe940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2c98fe940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875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c98fe940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2c98fe940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3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fdab424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fdab424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bfdab424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bfdab424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fdab424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fdab424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bfdab42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bfdab424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bfdab424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bfdab424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bfdab424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bfdab424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7D75-594B-D5B7-2B99-DEB03A671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FA39F-83B5-F2AB-FD98-367E295C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18326-2653-F00A-64E1-58000D0F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3B32-DC13-87BD-4AD3-CCF2C911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CC1D4-FED1-ECE3-2219-0C80472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C2B5-7B9F-4AA1-0C0D-8E404FCF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B8697-F1C4-22AC-2AB2-699DE27EC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8D97-2297-D543-1E75-035F41B6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F7008-C93C-FFF1-7BC9-ACAF44A0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01FB0-E352-1BAD-D0D9-BF782164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3C7D2-E3E5-B085-ED1B-837EE92A9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34983-075E-4CE3-703A-05D183A5F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9F8AC-FC97-36DE-994C-A4EC368E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2A0D6-4DB8-E8D9-8A69-E52899ED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5995-1C8C-EBF5-059B-325B960B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9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205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79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397E-C6E4-7A6C-DD63-D037328C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FEF9-922B-DE85-3841-59DF0FF9A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1AD3-6A80-1EFC-647A-FA162EA8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65436-6E00-F85D-3BAA-00C7DB93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6D7E4-4BA8-CE50-DD5B-05393830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6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5713-248A-0B4D-064D-F0C19F00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ABC62-42E7-344B-3DBB-4A9AD8DD8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B166-22DE-38F6-3586-9C5D0CC9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338B9-F9B5-C20A-4722-62823761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8ECB1-90E6-B8E7-0F14-95328567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F85D-7393-E58B-8C82-0B4218CC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7F75-1B49-5282-EE6D-EAA2536EC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26003-8EB2-107F-6FFE-913062BBC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2ED27-0E0B-CC17-291A-D75EFC42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F6078-D31D-963E-F2CB-98964CA2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99E77-39A8-1F48-9A30-3D4E61FA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0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567-D31E-6ABB-1750-6738E356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516CD-01A4-614D-E447-38612D5E6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8EA36-8CC4-A2DC-D608-0C002EA6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575E-F1DF-67E6-EEE4-3FE18FA6A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B390A-EE74-0739-ABC6-28EC966E3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762C7-2284-0436-7475-95993121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FE9F2-5D4A-5738-7F53-BBD657D9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C7CD3-7A2E-091E-134B-6EC98890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1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3981-8423-9935-8A74-A8A371E0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A6F9D-B499-7656-B8F3-CF4AA917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FC743-7948-B2EF-C6D5-E6B33C4B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68B17-B401-EDBA-4FF0-92E4C401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4900D-2D81-4A94-A74F-7FFA05B1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D328D-407B-8824-4FDA-5475EC15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7FAF-B96E-2941-0DF5-DA91EC16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602B-8D29-AFA6-A874-60B52486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34F9-25C2-EEA2-954A-7890A6B1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5260F-2A3A-F5B3-AAE6-0EB996F48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5F3E7-10BD-FB0C-1B26-D457431F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EE443-7D76-9F61-1FA5-033F3A7C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62082-9E8A-BD85-BAB2-AB179383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2E45-4E14-2FE2-6F9C-5D60B00F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1A637-D544-E52C-4C63-B0314E3FF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85483-C75A-2A69-608E-EDFA2547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8C244-FDB7-32B8-D6CD-348B406F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49916-CFB3-43F6-E4B7-432B16BB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44A96-A084-7326-36C3-91444E6A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BDDC6-2EF4-67A3-ACFD-74AEC0BC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E39A-6449-D7CE-6386-E000434A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E4592-4D00-C232-4BD9-53477C23E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8DAE0-524D-4EC0-E18A-443C030AC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A8B9A-3AE6-D659-E4F1-3314343C3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atter.2020.10014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3664-EADF-57ED-4DD0-C5FB29B42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Protein structure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E6A88-18D8-DE74-6BE7-F4ABDBF48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AlphaFold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295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sp>
        <p:nvSpPr>
          <p:cNvPr id="108" name="Google Shape;108;p18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18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" name="Google Shape;112;p18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" name="Google Shape;113;p18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" name="Google Shape;114;p18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" name="Google Shape;115;p18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6" name="Google Shape;116;p18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" name="Google Shape;117;p18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" name="Google Shape;118;p18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9" name="Google Shape;119;p18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0" name="Google Shape;120;p18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1" name="Google Shape;121;p18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ADF6FD90-5DD2-4EE2-2B0B-378BF8C0C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" name="Google Shape;131;p19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19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" name="Google Shape;135;p19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19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Google Shape;137;p19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19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Google Shape;139;p19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" name="Google Shape;140;p19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1" name="Google Shape;141;p19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2" name="Google Shape;142;p19"/>
          <p:cNvCxnSpPr>
            <a:stCxn id="133" idx="2"/>
            <a:endCxn id="129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3" name="Google Shape;143;p19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" name="Google Shape;144;p19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8907833B-3A68-5AB9-055E-F88D3BE02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0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" name="Google Shape;158;p20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0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160;p20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20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0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20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164;p20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5" name="Google Shape;165;p20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6" name="Google Shape;166;p20"/>
          <p:cNvCxnSpPr>
            <a:stCxn id="157" idx="2"/>
            <a:endCxn id="152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0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" name="Google Shape;168;p20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20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5699F3ED-820C-72A9-17ED-A1817194EE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l="81961" t="28834" r="2713" b="38507"/>
          <a:stretch/>
        </p:blipFill>
        <p:spPr>
          <a:xfrm>
            <a:off x="9687533" y="3117267"/>
            <a:ext cx="1762467" cy="19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" name="Google Shape;181;p21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4" name="Google Shape;184;p21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5" name="Google Shape;185;p21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" name="Google Shape;186;p21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" name="Google Shape;187;p21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" name="Google Shape;188;p21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" name="Google Shape;189;p21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" name="Google Shape;190;p21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1" name="Google Shape;191;p21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2" name="Google Shape;192;p21"/>
          <p:cNvCxnSpPr>
            <a:stCxn id="183" idx="2"/>
            <a:endCxn id="177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1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6788067" y="3624584"/>
            <a:ext cx="2633600" cy="7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5" name="Google Shape;195;p21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" name="Google Shape;196;p21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8C2622FE-C731-442E-3126-199A18318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l="81961" t="28834" r="2713" b="38507"/>
          <a:stretch/>
        </p:blipFill>
        <p:spPr>
          <a:xfrm>
            <a:off x="9687533" y="3117267"/>
            <a:ext cx="1762467" cy="19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9150" t="61899" r="4904" b="7212"/>
          <a:stretch/>
        </p:blipFill>
        <p:spPr>
          <a:xfrm>
            <a:off x="7187967" y="4212067"/>
            <a:ext cx="1833800" cy="188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" name="Google Shape;209;p22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2" name="Google Shape;212;p22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" name="Google Shape;213;p22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" name="Google Shape;214;p22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" name="Google Shape;215;p22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" name="Google Shape;216;p22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" name="Google Shape;217;p22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" name="Google Shape;218;p22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19" name="Google Shape;219;p22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0" name="Google Shape;220;p22"/>
          <p:cNvCxnSpPr>
            <a:stCxn id="211" idx="2"/>
            <a:endCxn id="204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1" name="Google Shape;221;p22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6788067" y="3624584"/>
            <a:ext cx="2633600" cy="7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3" name="Google Shape;223;p22"/>
          <p:cNvCxnSpPr/>
          <p:nvPr/>
        </p:nvCxnSpPr>
        <p:spPr>
          <a:xfrm>
            <a:off x="6534267" y="4148367"/>
            <a:ext cx="839600" cy="55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4" name="Google Shape;224;p22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" name="Google Shape;225;p22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CE8FF7B3-147F-B12D-1DCD-01901F57C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l="81961" t="28834" r="2713" b="38507"/>
          <a:stretch/>
        </p:blipFill>
        <p:spPr>
          <a:xfrm>
            <a:off x="9687533" y="3117267"/>
            <a:ext cx="1762467" cy="19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l="79150" t="61899" r="4904" b="7212"/>
          <a:stretch/>
        </p:blipFill>
        <p:spPr>
          <a:xfrm>
            <a:off x="7187967" y="4212067"/>
            <a:ext cx="1833800" cy="18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l="29670" t="60924" r="29674" b="4261"/>
          <a:stretch/>
        </p:blipFill>
        <p:spPr>
          <a:xfrm>
            <a:off x="1933485" y="4674934"/>
            <a:ext cx="4675900" cy="2121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239;p23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242;p23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243;p23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23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245;p23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246;p23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247;p23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248;p23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9" name="Google Shape;249;p23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0" name="Google Shape;250;p23"/>
          <p:cNvCxnSpPr>
            <a:stCxn id="241" idx="2"/>
            <a:endCxn id="233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1" name="Google Shape;251;p23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2" name="Google Shape;252;p23"/>
          <p:cNvCxnSpPr/>
          <p:nvPr/>
        </p:nvCxnSpPr>
        <p:spPr>
          <a:xfrm>
            <a:off x="6788067" y="3624584"/>
            <a:ext cx="2633600" cy="7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6534267" y="4148367"/>
            <a:ext cx="839600" cy="55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3"/>
          <p:cNvCxnSpPr>
            <a:stCxn id="248" idx="0"/>
          </p:cNvCxnSpPr>
          <p:nvPr/>
        </p:nvCxnSpPr>
        <p:spPr>
          <a:xfrm flipH="1">
            <a:off x="6054667" y="4314068"/>
            <a:ext cx="123200" cy="961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5" name="Google Shape;255;p23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23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4503EEF2-1613-7D48-F0CC-DFF3BD687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 l="81961" t="28834" r="2713" b="38507"/>
          <a:stretch/>
        </p:blipFill>
        <p:spPr>
          <a:xfrm>
            <a:off x="9687533" y="3117267"/>
            <a:ext cx="1762467" cy="19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l="79150" t="61899" r="4904" b="7212"/>
          <a:stretch/>
        </p:blipFill>
        <p:spPr>
          <a:xfrm>
            <a:off x="7187967" y="4212067"/>
            <a:ext cx="1833800" cy="18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l="29670" t="60924" r="29674" b="4261"/>
          <a:stretch/>
        </p:blipFill>
        <p:spPr>
          <a:xfrm>
            <a:off x="1933485" y="4674934"/>
            <a:ext cx="4675900" cy="2121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270;p24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" name="Google Shape;273;p24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" name="Google Shape;274;p24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" name="Google Shape;275;p24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" name="Google Shape;276;p24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" name="Google Shape;277;p24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" name="Google Shape;278;p24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" name="Google Shape;279;p24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80" name="Google Shape;280;p24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1" name="Google Shape;281;p24"/>
          <p:cNvCxnSpPr>
            <a:stCxn id="272" idx="2"/>
            <a:endCxn id="264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2" name="Google Shape;282;p24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3" name="Google Shape;283;p24"/>
          <p:cNvCxnSpPr/>
          <p:nvPr/>
        </p:nvCxnSpPr>
        <p:spPr>
          <a:xfrm>
            <a:off x="6788067" y="3624584"/>
            <a:ext cx="2633600" cy="7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4" name="Google Shape;284;p24"/>
          <p:cNvCxnSpPr/>
          <p:nvPr/>
        </p:nvCxnSpPr>
        <p:spPr>
          <a:xfrm>
            <a:off x="6534267" y="4148367"/>
            <a:ext cx="839600" cy="55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5" name="Google Shape;285;p24"/>
          <p:cNvCxnSpPr>
            <a:stCxn id="279" idx="0"/>
          </p:cNvCxnSpPr>
          <p:nvPr/>
        </p:nvCxnSpPr>
        <p:spPr>
          <a:xfrm flipH="1">
            <a:off x="6054667" y="4314068"/>
            <a:ext cx="123200" cy="961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6" name="Google Shape;286;p24"/>
          <p:cNvCxnSpPr>
            <a:stCxn id="278" idx="0"/>
            <a:endCxn id="269" idx="1"/>
          </p:cNvCxnSpPr>
          <p:nvPr/>
        </p:nvCxnSpPr>
        <p:spPr>
          <a:xfrm flipH="1">
            <a:off x="4196351" y="4212051"/>
            <a:ext cx="641600" cy="674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B9A8166A-BE40-0D45-C858-B9E0D86BC3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 l="81961" t="28834" r="2713" b="38507"/>
          <a:stretch/>
        </p:blipFill>
        <p:spPr>
          <a:xfrm>
            <a:off x="9687533" y="3117267"/>
            <a:ext cx="1762467" cy="19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l="79150" t="61899" r="4904" b="7212"/>
          <a:stretch/>
        </p:blipFill>
        <p:spPr>
          <a:xfrm>
            <a:off x="7187967" y="4212067"/>
            <a:ext cx="1833800" cy="18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 l="29670" t="60924" r="29674" b="4261"/>
          <a:stretch/>
        </p:blipFill>
        <p:spPr>
          <a:xfrm>
            <a:off x="1933485" y="4674934"/>
            <a:ext cx="4675900" cy="212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3">
            <a:alphaModFix/>
          </a:blip>
          <a:srcRect l="25083" t="28657" r="55626" b="37895"/>
          <a:stretch/>
        </p:blipFill>
        <p:spPr>
          <a:xfrm>
            <a:off x="-192433" y="2505833"/>
            <a:ext cx="2218664" cy="20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1" name="Google Shape;301;p25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2" name="Google Shape;302;p25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5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4" name="Google Shape;304;p25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5" name="Google Shape;305;p25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" name="Google Shape;306;p25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" name="Google Shape;307;p25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25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" name="Google Shape;309;p25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" name="Google Shape;310;p25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1" name="Google Shape;311;p25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2" name="Google Shape;312;p25"/>
          <p:cNvCxnSpPr>
            <a:stCxn id="303" idx="2"/>
            <a:endCxn id="294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3" name="Google Shape;313;p25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4" name="Google Shape;314;p25"/>
          <p:cNvCxnSpPr/>
          <p:nvPr/>
        </p:nvCxnSpPr>
        <p:spPr>
          <a:xfrm>
            <a:off x="6788067" y="3624584"/>
            <a:ext cx="2633600" cy="7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6534267" y="4148367"/>
            <a:ext cx="839600" cy="55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6" name="Google Shape;316;p25"/>
          <p:cNvCxnSpPr>
            <a:stCxn id="310" idx="0"/>
          </p:cNvCxnSpPr>
          <p:nvPr/>
        </p:nvCxnSpPr>
        <p:spPr>
          <a:xfrm flipH="1">
            <a:off x="6054667" y="4314068"/>
            <a:ext cx="123200" cy="961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7" name="Google Shape;317;p25"/>
          <p:cNvCxnSpPr>
            <a:stCxn id="309" idx="0"/>
            <a:endCxn id="300" idx="1"/>
          </p:cNvCxnSpPr>
          <p:nvPr/>
        </p:nvCxnSpPr>
        <p:spPr>
          <a:xfrm flipH="1">
            <a:off x="4196351" y="4212051"/>
            <a:ext cx="641600" cy="674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8" name="Google Shape;318;p25"/>
          <p:cNvCxnSpPr>
            <a:stCxn id="308" idx="3"/>
          </p:cNvCxnSpPr>
          <p:nvPr/>
        </p:nvCxnSpPr>
        <p:spPr>
          <a:xfrm rot="10800000">
            <a:off x="2182284" y="3740917"/>
            <a:ext cx="2615200" cy="23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0F894FE7-11ED-E7B1-160D-E1907D336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AlphaFold model architecture consists of an MSA module (Evoformer) and a Structure module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" y="1663272"/>
            <a:ext cx="12271931" cy="4236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01600" y="1495593"/>
            <a:ext cx="1007200" cy="55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5426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5745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6384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6703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7022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7661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7980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8618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8937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9257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9576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9895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066136" y="27107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7341880" y="27107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82994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102146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816375" y="2704424"/>
            <a:ext cx="336400" cy="28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750"/>
            </a:pPr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Multiple Sequence Alignment (MSA)?</a:t>
            </a:r>
            <a:endParaRPr sz="2400">
              <a:solidFill>
                <a:schemeClr val="dk1"/>
              </a:solidFill>
            </a:endParaRPr>
          </a:p>
          <a:p>
            <a:endParaRPr sz="293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What is protein structure prediction?</a:t>
            </a:r>
            <a:endParaRPr dirty="0"/>
          </a:p>
        </p:txBody>
      </p:sp>
      <p:sp>
        <p:nvSpPr>
          <p:cNvPr id="61" name="Google Shape;61;p14"/>
          <p:cNvSpPr/>
          <p:nvPr/>
        </p:nvSpPr>
        <p:spPr>
          <a:xfrm>
            <a:off x="101600" y="1495593"/>
            <a:ext cx="1007200" cy="55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3106455" y="2922418"/>
            <a:ext cx="453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CA0ED5-C557-998D-D51E-8E2B25773CDD}"/>
              </a:ext>
            </a:extLst>
          </p:cNvPr>
          <p:cNvSpPr txBox="1"/>
          <p:nvPr/>
        </p:nvSpPr>
        <p:spPr>
          <a:xfrm>
            <a:off x="1108800" y="2737752"/>
            <a:ext cx="15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ILVEPRTEINS…</a:t>
            </a:r>
          </a:p>
        </p:txBody>
      </p:sp>
      <p:pic>
        <p:nvPicPr>
          <p:cNvPr id="4" name="Picture 3" descr="A blue and green structure with blue balls&#10;&#10;Description automatically generated">
            <a:extLst>
              <a:ext uri="{FF2B5EF4-FFF2-40B4-BE49-F238E27FC236}">
                <a16:creationId xmlns:a16="http://schemas.microsoft.com/office/drawing/2014/main" id="{37244F20-8C69-F73A-9BEC-44571C16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67" y="968028"/>
            <a:ext cx="5587739" cy="42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48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8"/>
          <p:cNvCxnSpPr>
            <a:stCxn id="106" idx="1"/>
            <a:endCxn id="107" idx="0"/>
          </p:cNvCxnSpPr>
          <p:nvPr/>
        </p:nvCxnSpPr>
        <p:spPr>
          <a:xfrm flipH="1">
            <a:off x="3443480" y="2830551"/>
            <a:ext cx="1983200" cy="18192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8" name="Google Shape;108;p18"/>
          <p:cNvSpPr/>
          <p:nvPr/>
        </p:nvSpPr>
        <p:spPr>
          <a:xfrm>
            <a:off x="4760200" y="2650925"/>
            <a:ext cx="440800" cy="40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18"/>
          <p:cNvSpPr txBox="1"/>
          <p:nvPr/>
        </p:nvSpPr>
        <p:spPr>
          <a:xfrm rot="-3145216">
            <a:off x="3007973" y="2954011"/>
            <a:ext cx="1504596" cy="54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187421" y="1039379"/>
            <a:ext cx="11796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8"/>
          <p:cNvSpPr/>
          <p:nvPr/>
        </p:nvSpPr>
        <p:spPr>
          <a:xfrm>
            <a:off x="5426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745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6384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6703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7022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7661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980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8618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8937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9257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9576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9895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6066136" y="27107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7341880" y="27107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82994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02146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7624" y="4649656"/>
            <a:ext cx="931685" cy="10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135467" y="5673825"/>
            <a:ext cx="2972000" cy="1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of sequences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4816375" y="2704424"/>
            <a:ext cx="336400" cy="28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against a database of sequences</a:t>
            </a:r>
            <a:endParaRPr sz="2400">
              <a:solidFill>
                <a:schemeClr val="dk1"/>
              </a:solidFill>
            </a:endParaRPr>
          </a:p>
          <a:p>
            <a:endParaRPr sz="293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9"/>
          <p:cNvCxnSpPr/>
          <p:nvPr/>
        </p:nvCxnSpPr>
        <p:spPr>
          <a:xfrm>
            <a:off x="187421" y="1039379"/>
            <a:ext cx="11796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4" name="Google Shape;134;p19"/>
          <p:cNvSpPr/>
          <p:nvPr/>
        </p:nvSpPr>
        <p:spPr>
          <a:xfrm>
            <a:off x="5426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7458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6384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67034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7022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76610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980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8618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89378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92570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9576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98954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5426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7458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6384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7034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7022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76610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7980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8618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89378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92570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9576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98954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5426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7458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6384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67034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7022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76610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7980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8618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89378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92570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9576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98954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5426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57458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384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67034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7022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76610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7980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8618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89378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92570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9576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98954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065080" y="3135625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7341880" y="313562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8299480" y="3135625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6065080" y="3560500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7341880" y="3560500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8299480" y="3560500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6065080" y="3985375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7341880" y="398537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8299480" y="3985375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6065080" y="44102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7341880" y="44102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8299480" y="44102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0214680" y="313562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0214680" y="3560500"/>
            <a:ext cx="319200" cy="2396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10214680" y="3985375"/>
            <a:ext cx="319200" cy="2396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214680" y="44102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19"/>
          <p:cNvCxnSpPr>
            <a:stCxn id="199" idx="1"/>
            <a:endCxn id="200" idx="0"/>
          </p:cNvCxnSpPr>
          <p:nvPr/>
        </p:nvCxnSpPr>
        <p:spPr>
          <a:xfrm flipH="1">
            <a:off x="3443480" y="2830551"/>
            <a:ext cx="1983200" cy="18192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" name="Google Shape;201;p19"/>
          <p:cNvSpPr txBox="1"/>
          <p:nvPr/>
        </p:nvSpPr>
        <p:spPr>
          <a:xfrm rot="-3145216">
            <a:off x="3007973" y="2954011"/>
            <a:ext cx="1504596" cy="54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5426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745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6384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6703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7022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7661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7980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8618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8937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9257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9576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9895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066136" y="27107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7341880" y="27107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82994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102146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9"/>
          <p:cNvCxnSpPr>
            <a:stCxn id="218" idx="3"/>
            <a:endCxn id="193" idx="2"/>
          </p:cNvCxnSpPr>
          <p:nvPr/>
        </p:nvCxnSpPr>
        <p:spPr>
          <a:xfrm rot="10800000" flipH="1">
            <a:off x="5107467" y="4649825"/>
            <a:ext cx="3351600" cy="15372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7624" y="4649656"/>
            <a:ext cx="931685" cy="10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2135467" y="5673825"/>
            <a:ext cx="2972000" cy="1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of sequences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4749556" y="3528441"/>
            <a:ext cx="470000" cy="27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513" y="46595"/>
                </a:moveTo>
                <a:cubicBezTo>
                  <a:pt x="28108" y="44768"/>
                  <a:pt x="28259" y="38949"/>
                  <a:pt x="27027" y="34261"/>
                </a:cubicBezTo>
                <a:cubicBezTo>
                  <a:pt x="26314" y="31553"/>
                  <a:pt x="25688" y="27970"/>
                  <a:pt x="23783" y="26038"/>
                </a:cubicBezTo>
                <a:cubicBezTo>
                  <a:pt x="22894" y="25136"/>
                  <a:pt x="21621" y="25125"/>
                  <a:pt x="20540" y="24668"/>
                </a:cubicBezTo>
                <a:cubicBezTo>
                  <a:pt x="20180" y="31520"/>
                  <a:pt x="20700" y="38540"/>
                  <a:pt x="19459" y="45225"/>
                </a:cubicBezTo>
                <a:cubicBezTo>
                  <a:pt x="19161" y="46828"/>
                  <a:pt x="17476" y="48365"/>
                  <a:pt x="16216" y="47966"/>
                </a:cubicBezTo>
                <a:cubicBezTo>
                  <a:pt x="15110" y="47615"/>
                  <a:pt x="15847" y="44982"/>
                  <a:pt x="15135" y="43854"/>
                </a:cubicBezTo>
                <a:cubicBezTo>
                  <a:pt x="14323" y="42568"/>
                  <a:pt x="12972" y="42027"/>
                  <a:pt x="11891" y="41113"/>
                </a:cubicBezTo>
                <a:cubicBezTo>
                  <a:pt x="6846" y="31520"/>
                  <a:pt x="9008" y="30150"/>
                  <a:pt x="5405" y="37002"/>
                </a:cubicBezTo>
                <a:cubicBezTo>
                  <a:pt x="5045" y="43854"/>
                  <a:pt x="5565" y="50874"/>
                  <a:pt x="4324" y="57559"/>
                </a:cubicBezTo>
                <a:cubicBezTo>
                  <a:pt x="4026" y="59162"/>
                  <a:pt x="1892" y="59014"/>
                  <a:pt x="1081" y="60300"/>
                </a:cubicBezTo>
                <a:cubicBezTo>
                  <a:pt x="369" y="61428"/>
                  <a:pt x="360" y="63041"/>
                  <a:pt x="0" y="64411"/>
                </a:cubicBezTo>
                <a:cubicBezTo>
                  <a:pt x="163" y="65654"/>
                  <a:pt x="1731" y="80218"/>
                  <a:pt x="3243" y="80857"/>
                </a:cubicBezTo>
                <a:lnTo>
                  <a:pt x="9729" y="83598"/>
                </a:lnTo>
                <a:cubicBezTo>
                  <a:pt x="22166" y="82612"/>
                  <a:pt x="25207" y="88211"/>
                  <a:pt x="29189" y="78116"/>
                </a:cubicBezTo>
                <a:cubicBezTo>
                  <a:pt x="29698" y="76824"/>
                  <a:pt x="29910" y="75375"/>
                  <a:pt x="30270" y="74005"/>
                </a:cubicBezTo>
                <a:cubicBezTo>
                  <a:pt x="29897" y="77784"/>
                  <a:pt x="29774" y="84854"/>
                  <a:pt x="28108" y="89080"/>
                </a:cubicBezTo>
                <a:cubicBezTo>
                  <a:pt x="27526" y="90553"/>
                  <a:pt x="26666" y="91821"/>
                  <a:pt x="25945" y="93191"/>
                </a:cubicBezTo>
                <a:cubicBezTo>
                  <a:pt x="25585" y="95018"/>
                  <a:pt x="25291" y="96869"/>
                  <a:pt x="24864" y="98673"/>
                </a:cubicBezTo>
                <a:cubicBezTo>
                  <a:pt x="24210" y="101440"/>
                  <a:pt x="22702" y="106896"/>
                  <a:pt x="22702" y="106896"/>
                </a:cubicBezTo>
                <a:cubicBezTo>
                  <a:pt x="23062" y="111007"/>
                  <a:pt x="21825" y="115920"/>
                  <a:pt x="23783" y="119230"/>
                </a:cubicBezTo>
                <a:cubicBezTo>
                  <a:pt x="24886" y="121093"/>
                  <a:pt x="27660" y="119151"/>
                  <a:pt x="29189" y="117859"/>
                </a:cubicBezTo>
                <a:cubicBezTo>
                  <a:pt x="30137" y="117058"/>
                  <a:pt x="29957" y="115137"/>
                  <a:pt x="30270" y="113748"/>
                </a:cubicBezTo>
                <a:cubicBezTo>
                  <a:pt x="30678" y="111937"/>
                  <a:pt x="30924" y="110070"/>
                  <a:pt x="31351" y="108266"/>
                </a:cubicBezTo>
                <a:cubicBezTo>
                  <a:pt x="33355" y="99799"/>
                  <a:pt x="32966" y="101430"/>
                  <a:pt x="35675" y="94562"/>
                </a:cubicBezTo>
                <a:cubicBezTo>
                  <a:pt x="36035" y="90907"/>
                  <a:pt x="36237" y="87221"/>
                  <a:pt x="36756" y="83598"/>
                </a:cubicBezTo>
                <a:cubicBezTo>
                  <a:pt x="36960" y="82176"/>
                  <a:pt x="36698" y="79486"/>
                  <a:pt x="37837" y="79486"/>
                </a:cubicBezTo>
                <a:cubicBezTo>
                  <a:pt x="39137" y="79486"/>
                  <a:pt x="39279" y="82227"/>
                  <a:pt x="40000" y="83598"/>
                </a:cubicBezTo>
                <a:cubicBezTo>
                  <a:pt x="40360" y="94562"/>
                  <a:pt x="39713" y="105653"/>
                  <a:pt x="41081" y="116489"/>
                </a:cubicBezTo>
                <a:cubicBezTo>
                  <a:pt x="41261" y="117916"/>
                  <a:pt x="43184" y="117859"/>
                  <a:pt x="44324" y="117859"/>
                </a:cubicBezTo>
                <a:cubicBezTo>
                  <a:pt x="45463" y="117859"/>
                  <a:pt x="46486" y="116946"/>
                  <a:pt x="47567" y="116489"/>
                </a:cubicBezTo>
                <a:cubicBezTo>
                  <a:pt x="47927" y="115118"/>
                  <a:pt x="48564" y="113818"/>
                  <a:pt x="48648" y="112378"/>
                </a:cubicBezTo>
                <a:cubicBezTo>
                  <a:pt x="49288" y="101434"/>
                  <a:pt x="47105" y="89943"/>
                  <a:pt x="49729" y="79486"/>
                </a:cubicBezTo>
                <a:cubicBezTo>
                  <a:pt x="50420" y="76733"/>
                  <a:pt x="56216" y="82227"/>
                  <a:pt x="56216" y="82227"/>
                </a:cubicBezTo>
                <a:cubicBezTo>
                  <a:pt x="59254" y="81877"/>
                  <a:pt x="67191" y="82123"/>
                  <a:pt x="71351" y="79486"/>
                </a:cubicBezTo>
                <a:cubicBezTo>
                  <a:pt x="72513" y="78750"/>
                  <a:pt x="73513" y="77659"/>
                  <a:pt x="74594" y="76745"/>
                </a:cubicBezTo>
                <a:cubicBezTo>
                  <a:pt x="75315" y="78116"/>
                  <a:pt x="76601" y="79221"/>
                  <a:pt x="76756" y="80857"/>
                </a:cubicBezTo>
                <a:cubicBezTo>
                  <a:pt x="77702" y="90846"/>
                  <a:pt x="75012" y="101606"/>
                  <a:pt x="77837" y="111007"/>
                </a:cubicBezTo>
                <a:cubicBezTo>
                  <a:pt x="78744" y="114026"/>
                  <a:pt x="82882" y="110093"/>
                  <a:pt x="85405" y="109637"/>
                </a:cubicBezTo>
                <a:cubicBezTo>
                  <a:pt x="85765" y="105525"/>
                  <a:pt x="86203" y="101424"/>
                  <a:pt x="86486" y="97302"/>
                </a:cubicBezTo>
                <a:cubicBezTo>
                  <a:pt x="86924" y="90915"/>
                  <a:pt x="86177" y="84281"/>
                  <a:pt x="87567" y="78116"/>
                </a:cubicBezTo>
                <a:cubicBezTo>
                  <a:pt x="88267" y="75010"/>
                  <a:pt x="88075" y="84562"/>
                  <a:pt x="88648" y="87709"/>
                </a:cubicBezTo>
                <a:cubicBezTo>
                  <a:pt x="89161" y="90524"/>
                  <a:pt x="90089" y="93191"/>
                  <a:pt x="90810" y="95932"/>
                </a:cubicBezTo>
                <a:cubicBezTo>
                  <a:pt x="91171" y="97302"/>
                  <a:pt x="91259" y="98841"/>
                  <a:pt x="91891" y="100043"/>
                </a:cubicBezTo>
                <a:lnTo>
                  <a:pt x="96216" y="108266"/>
                </a:lnTo>
                <a:cubicBezTo>
                  <a:pt x="97297" y="107809"/>
                  <a:pt x="98653" y="107917"/>
                  <a:pt x="99459" y="106896"/>
                </a:cubicBezTo>
                <a:cubicBezTo>
                  <a:pt x="100265" y="105874"/>
                  <a:pt x="100540" y="104229"/>
                  <a:pt x="100540" y="102784"/>
                </a:cubicBezTo>
                <a:cubicBezTo>
                  <a:pt x="100540" y="101527"/>
                  <a:pt x="98644" y="84143"/>
                  <a:pt x="98378" y="82227"/>
                </a:cubicBezTo>
                <a:cubicBezTo>
                  <a:pt x="97739" y="77639"/>
                  <a:pt x="96216" y="68523"/>
                  <a:pt x="96216" y="68523"/>
                </a:cubicBezTo>
                <a:cubicBezTo>
                  <a:pt x="96576" y="67152"/>
                  <a:pt x="96787" y="65703"/>
                  <a:pt x="97297" y="64411"/>
                </a:cubicBezTo>
                <a:cubicBezTo>
                  <a:pt x="98146" y="62258"/>
                  <a:pt x="101886" y="56267"/>
                  <a:pt x="102702" y="54818"/>
                </a:cubicBezTo>
                <a:cubicBezTo>
                  <a:pt x="103457" y="53478"/>
                  <a:pt x="104220" y="52137"/>
                  <a:pt x="104864" y="50707"/>
                </a:cubicBezTo>
                <a:cubicBezTo>
                  <a:pt x="106787" y="46442"/>
                  <a:pt x="106794" y="44756"/>
                  <a:pt x="109189" y="41113"/>
                </a:cubicBezTo>
                <a:cubicBezTo>
                  <a:pt x="110168" y="39625"/>
                  <a:pt x="111543" y="38579"/>
                  <a:pt x="112432" y="37002"/>
                </a:cubicBezTo>
                <a:cubicBezTo>
                  <a:pt x="115117" y="32236"/>
                  <a:pt x="115689" y="25969"/>
                  <a:pt x="116756" y="20556"/>
                </a:cubicBezTo>
                <a:cubicBezTo>
                  <a:pt x="118308" y="12688"/>
                  <a:pt x="117285" y="16824"/>
                  <a:pt x="120000" y="8222"/>
                </a:cubicBezTo>
                <a:cubicBezTo>
                  <a:pt x="119279" y="5938"/>
                  <a:pt x="119080" y="3260"/>
                  <a:pt x="117837" y="1370"/>
                </a:cubicBezTo>
                <a:cubicBezTo>
                  <a:pt x="115890" y="-1591"/>
                  <a:pt x="109225" y="1134"/>
                  <a:pt x="108108" y="1370"/>
                </a:cubicBezTo>
                <a:cubicBezTo>
                  <a:pt x="107387" y="2740"/>
                  <a:pt x="106473" y="3976"/>
                  <a:pt x="105945" y="5481"/>
                </a:cubicBezTo>
                <a:cubicBezTo>
                  <a:pt x="105020" y="8122"/>
                  <a:pt x="105048" y="11300"/>
                  <a:pt x="103783" y="13704"/>
                </a:cubicBezTo>
                <a:cubicBezTo>
                  <a:pt x="103062" y="15075"/>
                  <a:pt x="102149" y="16310"/>
                  <a:pt x="101621" y="17816"/>
                </a:cubicBezTo>
                <a:cubicBezTo>
                  <a:pt x="100696" y="20456"/>
                  <a:pt x="100180" y="23297"/>
                  <a:pt x="99459" y="26038"/>
                </a:cubicBezTo>
                <a:cubicBezTo>
                  <a:pt x="99099" y="27409"/>
                  <a:pt x="98888" y="28858"/>
                  <a:pt x="98378" y="30150"/>
                </a:cubicBezTo>
                <a:cubicBezTo>
                  <a:pt x="97657" y="31977"/>
                  <a:pt x="97015" y="33858"/>
                  <a:pt x="96216" y="35632"/>
                </a:cubicBezTo>
                <a:cubicBezTo>
                  <a:pt x="95571" y="37062"/>
                  <a:pt x="94581" y="38238"/>
                  <a:pt x="94054" y="39743"/>
                </a:cubicBezTo>
                <a:cubicBezTo>
                  <a:pt x="91236" y="47778"/>
                  <a:pt x="93927" y="47361"/>
                  <a:pt x="88648" y="50707"/>
                </a:cubicBezTo>
                <a:cubicBezTo>
                  <a:pt x="87629" y="51353"/>
                  <a:pt x="86486" y="51620"/>
                  <a:pt x="85405" y="52077"/>
                </a:cubicBezTo>
                <a:cubicBezTo>
                  <a:pt x="83603" y="51620"/>
                  <a:pt x="81812" y="51090"/>
                  <a:pt x="80000" y="50707"/>
                </a:cubicBezTo>
                <a:cubicBezTo>
                  <a:pt x="77486" y="50176"/>
                  <a:pt x="74923" y="50013"/>
                  <a:pt x="72432" y="49336"/>
                </a:cubicBezTo>
                <a:cubicBezTo>
                  <a:pt x="69904" y="48649"/>
                  <a:pt x="62670" y="45360"/>
                  <a:pt x="59459" y="45225"/>
                </a:cubicBezTo>
                <a:cubicBezTo>
                  <a:pt x="50455" y="44845"/>
                  <a:pt x="38918" y="48422"/>
                  <a:pt x="33513" y="4659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4762163" y="3132901"/>
            <a:ext cx="443200" cy="20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049" y="54545"/>
                </a:moveTo>
                <a:cubicBezTo>
                  <a:pt x="85280" y="53635"/>
                  <a:pt x="88758" y="56578"/>
                  <a:pt x="74758" y="46363"/>
                </a:cubicBezTo>
                <a:cubicBezTo>
                  <a:pt x="71558" y="44027"/>
                  <a:pt x="64791" y="40908"/>
                  <a:pt x="64791" y="40908"/>
                </a:cubicBezTo>
                <a:cubicBezTo>
                  <a:pt x="64237" y="38181"/>
                  <a:pt x="63912" y="35298"/>
                  <a:pt x="63129" y="32726"/>
                </a:cubicBezTo>
                <a:cubicBezTo>
                  <a:pt x="62236" y="29794"/>
                  <a:pt x="60617" y="27540"/>
                  <a:pt x="59807" y="24545"/>
                </a:cubicBezTo>
                <a:cubicBezTo>
                  <a:pt x="58384" y="19291"/>
                  <a:pt x="57592" y="13635"/>
                  <a:pt x="56484" y="8181"/>
                </a:cubicBezTo>
                <a:lnTo>
                  <a:pt x="54823" y="0"/>
                </a:lnTo>
                <a:cubicBezTo>
                  <a:pt x="53715" y="1818"/>
                  <a:pt x="52201" y="3154"/>
                  <a:pt x="51500" y="5454"/>
                </a:cubicBezTo>
                <a:cubicBezTo>
                  <a:pt x="49934" y="10597"/>
                  <a:pt x="49285" y="16363"/>
                  <a:pt x="48177" y="21817"/>
                </a:cubicBezTo>
                <a:lnTo>
                  <a:pt x="44855" y="38181"/>
                </a:lnTo>
                <a:cubicBezTo>
                  <a:pt x="44301" y="40908"/>
                  <a:pt x="44938" y="46102"/>
                  <a:pt x="43194" y="46363"/>
                </a:cubicBezTo>
                <a:lnTo>
                  <a:pt x="24919" y="49090"/>
                </a:lnTo>
                <a:cubicBezTo>
                  <a:pt x="23257" y="50000"/>
                  <a:pt x="21466" y="50421"/>
                  <a:pt x="19935" y="51818"/>
                </a:cubicBezTo>
                <a:cubicBezTo>
                  <a:pt x="16444" y="55002"/>
                  <a:pt x="9967" y="62727"/>
                  <a:pt x="9967" y="62727"/>
                </a:cubicBezTo>
                <a:lnTo>
                  <a:pt x="3322" y="79090"/>
                </a:lnTo>
                <a:lnTo>
                  <a:pt x="0" y="87272"/>
                </a:lnTo>
                <a:cubicBezTo>
                  <a:pt x="553" y="92727"/>
                  <a:pt x="478" y="98458"/>
                  <a:pt x="1661" y="103635"/>
                </a:cubicBezTo>
                <a:cubicBezTo>
                  <a:pt x="2351" y="106659"/>
                  <a:pt x="8834" y="113719"/>
                  <a:pt x="9967" y="114545"/>
                </a:cubicBezTo>
                <a:cubicBezTo>
                  <a:pt x="13168" y="116880"/>
                  <a:pt x="19935" y="120000"/>
                  <a:pt x="19935" y="120000"/>
                </a:cubicBezTo>
                <a:cubicBezTo>
                  <a:pt x="26580" y="119090"/>
                  <a:pt x="33254" y="118630"/>
                  <a:pt x="39871" y="117272"/>
                </a:cubicBezTo>
                <a:cubicBezTo>
                  <a:pt x="45148" y="116189"/>
                  <a:pt x="51662" y="111070"/>
                  <a:pt x="56484" y="109091"/>
                </a:cubicBezTo>
                <a:cubicBezTo>
                  <a:pt x="66525" y="104969"/>
                  <a:pt x="60965" y="107548"/>
                  <a:pt x="73097" y="100909"/>
                </a:cubicBezTo>
                <a:lnTo>
                  <a:pt x="78081" y="98181"/>
                </a:lnTo>
                <a:cubicBezTo>
                  <a:pt x="78559" y="97006"/>
                  <a:pt x="82906" y="85142"/>
                  <a:pt x="84726" y="84545"/>
                </a:cubicBezTo>
                <a:cubicBezTo>
                  <a:pt x="86444" y="83981"/>
                  <a:pt x="88049" y="86363"/>
                  <a:pt x="89711" y="87272"/>
                </a:cubicBezTo>
                <a:cubicBezTo>
                  <a:pt x="90818" y="90000"/>
                  <a:pt x="92140" y="92522"/>
                  <a:pt x="93033" y="95454"/>
                </a:cubicBezTo>
                <a:cubicBezTo>
                  <a:pt x="93816" y="98025"/>
                  <a:pt x="93793" y="101170"/>
                  <a:pt x="94694" y="103635"/>
                </a:cubicBezTo>
                <a:cubicBezTo>
                  <a:pt x="95500" y="105841"/>
                  <a:pt x="97039" y="107082"/>
                  <a:pt x="98017" y="109091"/>
                </a:cubicBezTo>
                <a:cubicBezTo>
                  <a:pt x="99264" y="111650"/>
                  <a:pt x="100232" y="114545"/>
                  <a:pt x="101340" y="117272"/>
                </a:cubicBezTo>
                <a:cubicBezTo>
                  <a:pt x="105338" y="97579"/>
                  <a:pt x="101340" y="120991"/>
                  <a:pt x="101340" y="81818"/>
                </a:cubicBezTo>
                <a:cubicBezTo>
                  <a:pt x="101340" y="78943"/>
                  <a:pt x="102218" y="76207"/>
                  <a:pt x="103001" y="73636"/>
                </a:cubicBezTo>
                <a:cubicBezTo>
                  <a:pt x="104441" y="68908"/>
                  <a:pt x="107070" y="63383"/>
                  <a:pt x="109646" y="59999"/>
                </a:cubicBezTo>
                <a:cubicBezTo>
                  <a:pt x="111205" y="57952"/>
                  <a:pt x="112969" y="56363"/>
                  <a:pt x="114630" y="54545"/>
                </a:cubicBezTo>
                <a:cubicBezTo>
                  <a:pt x="115184" y="50908"/>
                  <a:pt x="115392" y="47081"/>
                  <a:pt x="116291" y="43636"/>
                </a:cubicBezTo>
                <a:cubicBezTo>
                  <a:pt x="117078" y="40623"/>
                  <a:pt x="121276" y="37272"/>
                  <a:pt x="119614" y="35454"/>
                </a:cubicBezTo>
                <a:cubicBezTo>
                  <a:pt x="117264" y="32882"/>
                  <a:pt x="114032" y="36962"/>
                  <a:pt x="111307" y="38181"/>
                </a:cubicBezTo>
                <a:cubicBezTo>
                  <a:pt x="92450" y="46625"/>
                  <a:pt x="108242" y="39334"/>
                  <a:pt x="96356" y="49090"/>
                </a:cubicBezTo>
                <a:cubicBezTo>
                  <a:pt x="94789" y="50376"/>
                  <a:pt x="92997" y="50750"/>
                  <a:pt x="91372" y="51818"/>
                </a:cubicBezTo>
                <a:cubicBezTo>
                  <a:pt x="90222" y="52572"/>
                  <a:pt x="90818" y="55454"/>
                  <a:pt x="88049" y="5454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4800767" y="3999605"/>
            <a:ext cx="367600" cy="2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956" y="53323"/>
                </a:moveTo>
                <a:cubicBezTo>
                  <a:pt x="86831" y="53005"/>
                  <a:pt x="84362" y="47112"/>
                  <a:pt x="82896" y="43801"/>
                </a:cubicBezTo>
                <a:cubicBezTo>
                  <a:pt x="78740" y="34414"/>
                  <a:pt x="84281" y="41470"/>
                  <a:pt x="77837" y="32374"/>
                </a:cubicBezTo>
                <a:cubicBezTo>
                  <a:pt x="75091" y="28498"/>
                  <a:pt x="73159" y="27584"/>
                  <a:pt x="69404" y="24757"/>
                </a:cubicBezTo>
                <a:cubicBezTo>
                  <a:pt x="65836" y="8644"/>
                  <a:pt x="70696" y="25043"/>
                  <a:pt x="62658" y="11426"/>
                </a:cubicBezTo>
                <a:cubicBezTo>
                  <a:pt x="61672" y="9756"/>
                  <a:pt x="61766" y="7508"/>
                  <a:pt x="60971" y="5712"/>
                </a:cubicBezTo>
                <a:cubicBezTo>
                  <a:pt x="60065" y="3665"/>
                  <a:pt x="58723" y="1904"/>
                  <a:pt x="57598" y="0"/>
                </a:cubicBezTo>
                <a:cubicBezTo>
                  <a:pt x="44863" y="21567"/>
                  <a:pt x="65124" y="-14894"/>
                  <a:pt x="52539" y="53323"/>
                </a:cubicBezTo>
                <a:cubicBezTo>
                  <a:pt x="52066" y="55885"/>
                  <a:pt x="48041" y="52053"/>
                  <a:pt x="45793" y="51418"/>
                </a:cubicBezTo>
                <a:cubicBezTo>
                  <a:pt x="36986" y="44789"/>
                  <a:pt x="44646" y="49507"/>
                  <a:pt x="32300" y="45705"/>
                </a:cubicBezTo>
                <a:cubicBezTo>
                  <a:pt x="28870" y="44649"/>
                  <a:pt x="25554" y="43166"/>
                  <a:pt x="22181" y="41896"/>
                </a:cubicBezTo>
                <a:cubicBezTo>
                  <a:pt x="20495" y="41261"/>
                  <a:pt x="18846" y="40479"/>
                  <a:pt x="17122" y="39992"/>
                </a:cubicBezTo>
                <a:lnTo>
                  <a:pt x="10375" y="38087"/>
                </a:lnTo>
                <a:cubicBezTo>
                  <a:pt x="7002" y="38722"/>
                  <a:pt x="2308" y="36903"/>
                  <a:pt x="256" y="39992"/>
                </a:cubicBezTo>
                <a:cubicBezTo>
                  <a:pt x="-1174" y="42147"/>
                  <a:pt x="3764" y="43661"/>
                  <a:pt x="5316" y="45705"/>
                </a:cubicBezTo>
                <a:cubicBezTo>
                  <a:pt x="7145" y="48115"/>
                  <a:pt x="8742" y="50740"/>
                  <a:pt x="10375" y="53323"/>
                </a:cubicBezTo>
                <a:cubicBezTo>
                  <a:pt x="11554" y="55185"/>
                  <a:pt x="12315" y="57418"/>
                  <a:pt x="13749" y="59036"/>
                </a:cubicBezTo>
                <a:cubicBezTo>
                  <a:pt x="15182" y="60655"/>
                  <a:pt x="17225" y="61415"/>
                  <a:pt x="18808" y="62845"/>
                </a:cubicBezTo>
                <a:cubicBezTo>
                  <a:pt x="20050" y="63967"/>
                  <a:pt x="20939" y="65532"/>
                  <a:pt x="22181" y="66654"/>
                </a:cubicBezTo>
                <a:cubicBezTo>
                  <a:pt x="23764" y="68083"/>
                  <a:pt x="25388" y="69533"/>
                  <a:pt x="27241" y="70462"/>
                </a:cubicBezTo>
                <a:cubicBezTo>
                  <a:pt x="30490" y="72093"/>
                  <a:pt x="37360" y="74271"/>
                  <a:pt x="37360" y="74271"/>
                </a:cubicBezTo>
                <a:cubicBezTo>
                  <a:pt x="38484" y="76176"/>
                  <a:pt x="40733" y="77695"/>
                  <a:pt x="40733" y="79984"/>
                </a:cubicBezTo>
                <a:cubicBezTo>
                  <a:pt x="40733" y="84217"/>
                  <a:pt x="34549" y="87814"/>
                  <a:pt x="32300" y="89507"/>
                </a:cubicBezTo>
                <a:cubicBezTo>
                  <a:pt x="29074" y="100433"/>
                  <a:pt x="32924" y="90234"/>
                  <a:pt x="25554" y="100933"/>
                </a:cubicBezTo>
                <a:cubicBezTo>
                  <a:pt x="23065" y="104546"/>
                  <a:pt x="18808" y="112359"/>
                  <a:pt x="18808" y="112359"/>
                </a:cubicBezTo>
                <a:cubicBezTo>
                  <a:pt x="18246" y="114264"/>
                  <a:pt x="16326" y="116277"/>
                  <a:pt x="17122" y="118072"/>
                </a:cubicBezTo>
                <a:cubicBezTo>
                  <a:pt x="19008" y="122332"/>
                  <a:pt x="29939" y="118225"/>
                  <a:pt x="30614" y="118072"/>
                </a:cubicBezTo>
                <a:cubicBezTo>
                  <a:pt x="40303" y="107131"/>
                  <a:pt x="35275" y="109970"/>
                  <a:pt x="44106" y="106646"/>
                </a:cubicBezTo>
                <a:cubicBezTo>
                  <a:pt x="53101" y="91411"/>
                  <a:pt x="41295" y="109820"/>
                  <a:pt x="52539" y="97124"/>
                </a:cubicBezTo>
                <a:cubicBezTo>
                  <a:pt x="60167" y="88510"/>
                  <a:pt x="51121" y="93214"/>
                  <a:pt x="60971" y="89507"/>
                </a:cubicBezTo>
                <a:cubicBezTo>
                  <a:pt x="63782" y="90141"/>
                  <a:pt x="66915" y="89805"/>
                  <a:pt x="69404" y="91411"/>
                </a:cubicBezTo>
                <a:cubicBezTo>
                  <a:pt x="71164" y="92546"/>
                  <a:pt x="71479" y="95366"/>
                  <a:pt x="72777" y="97124"/>
                </a:cubicBezTo>
                <a:cubicBezTo>
                  <a:pt x="74304" y="99193"/>
                  <a:pt x="75752" y="101529"/>
                  <a:pt x="77837" y="102837"/>
                </a:cubicBezTo>
                <a:cubicBezTo>
                  <a:pt x="80944" y="104787"/>
                  <a:pt x="84583" y="105376"/>
                  <a:pt x="87956" y="106646"/>
                </a:cubicBezTo>
                <a:cubicBezTo>
                  <a:pt x="89642" y="107281"/>
                  <a:pt x="91536" y="107437"/>
                  <a:pt x="93015" y="108551"/>
                </a:cubicBezTo>
                <a:lnTo>
                  <a:pt x="98074" y="112359"/>
                </a:lnTo>
                <a:cubicBezTo>
                  <a:pt x="98637" y="110455"/>
                  <a:pt x="100323" y="108551"/>
                  <a:pt x="99761" y="106646"/>
                </a:cubicBezTo>
                <a:cubicBezTo>
                  <a:pt x="98479" y="102304"/>
                  <a:pt x="95264" y="99029"/>
                  <a:pt x="93015" y="95220"/>
                </a:cubicBezTo>
                <a:cubicBezTo>
                  <a:pt x="91891" y="93315"/>
                  <a:pt x="90283" y="91678"/>
                  <a:pt x="89642" y="89507"/>
                </a:cubicBezTo>
                <a:cubicBezTo>
                  <a:pt x="89080" y="87602"/>
                  <a:pt x="89066" y="85361"/>
                  <a:pt x="87956" y="83793"/>
                </a:cubicBezTo>
                <a:cubicBezTo>
                  <a:pt x="86689" y="82006"/>
                  <a:pt x="84583" y="81254"/>
                  <a:pt x="82896" y="79984"/>
                </a:cubicBezTo>
                <a:cubicBezTo>
                  <a:pt x="82334" y="78080"/>
                  <a:pt x="80414" y="76067"/>
                  <a:pt x="81210" y="74271"/>
                </a:cubicBezTo>
                <a:cubicBezTo>
                  <a:pt x="82004" y="72476"/>
                  <a:pt x="84559" y="72918"/>
                  <a:pt x="86269" y="72367"/>
                </a:cubicBezTo>
                <a:cubicBezTo>
                  <a:pt x="101081" y="67588"/>
                  <a:pt x="85953" y="73121"/>
                  <a:pt x="98074" y="68558"/>
                </a:cubicBezTo>
                <a:cubicBezTo>
                  <a:pt x="99199" y="67288"/>
                  <a:pt x="100176" y="65826"/>
                  <a:pt x="101448" y="64749"/>
                </a:cubicBezTo>
                <a:cubicBezTo>
                  <a:pt x="104691" y="62002"/>
                  <a:pt x="108701" y="60368"/>
                  <a:pt x="111567" y="57132"/>
                </a:cubicBezTo>
                <a:cubicBezTo>
                  <a:pt x="118060" y="49800"/>
                  <a:pt x="115303" y="53659"/>
                  <a:pt x="120000" y="45705"/>
                </a:cubicBezTo>
                <a:cubicBezTo>
                  <a:pt x="111662" y="36289"/>
                  <a:pt x="117207" y="40624"/>
                  <a:pt x="94701" y="43801"/>
                </a:cubicBezTo>
                <a:cubicBezTo>
                  <a:pt x="92938" y="44050"/>
                  <a:pt x="91352" y="45154"/>
                  <a:pt x="89642" y="45705"/>
                </a:cubicBezTo>
                <a:cubicBezTo>
                  <a:pt x="87414" y="46424"/>
                  <a:pt x="89080" y="53640"/>
                  <a:pt x="87956" y="53323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19"/>
          <p:cNvGrpSpPr/>
          <p:nvPr/>
        </p:nvGrpSpPr>
        <p:grpSpPr>
          <a:xfrm>
            <a:off x="4816361" y="4462191"/>
            <a:ext cx="367619" cy="194095"/>
            <a:chOff x="2260500" y="4354200"/>
            <a:chExt cx="326250" cy="229680"/>
          </a:xfrm>
        </p:grpSpPr>
        <p:sp>
          <p:nvSpPr>
            <p:cNvPr id="223" name="Google Shape;223;p19"/>
            <p:cNvSpPr/>
            <p:nvPr/>
          </p:nvSpPr>
          <p:spPr>
            <a:xfrm>
              <a:off x="2307659" y="4403425"/>
              <a:ext cx="35650" cy="79300"/>
            </a:xfrm>
            <a:custGeom>
              <a:avLst/>
              <a:gdLst/>
              <a:ahLst/>
              <a:cxnLst/>
              <a:rect l="l" t="t" r="r" b="b"/>
              <a:pathLst>
                <a:path w="1426" h="3172" extrusionOk="0">
                  <a:moveTo>
                    <a:pt x="1395" y="3172"/>
                  </a:moveTo>
                  <a:cubicBezTo>
                    <a:pt x="1519" y="2048"/>
                    <a:pt x="-608" y="799"/>
                    <a:pt x="192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19"/>
            <p:cNvSpPr/>
            <p:nvPr/>
          </p:nvSpPr>
          <p:spPr>
            <a:xfrm>
              <a:off x="2399950" y="4389750"/>
              <a:ext cx="36275" cy="60150"/>
            </a:xfrm>
            <a:custGeom>
              <a:avLst/>
              <a:gdLst/>
              <a:ahLst/>
              <a:cxnLst/>
              <a:rect l="l" t="t" r="r" b="b"/>
              <a:pathLst>
                <a:path w="1451" h="2406" extrusionOk="0">
                  <a:moveTo>
                    <a:pt x="1422" y="2406"/>
                  </a:moveTo>
                  <a:cubicBezTo>
                    <a:pt x="1537" y="1482"/>
                    <a:pt x="896" y="25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" name="Google Shape;225;p19"/>
            <p:cNvSpPr/>
            <p:nvPr/>
          </p:nvSpPr>
          <p:spPr>
            <a:xfrm>
              <a:off x="2260500" y="4514661"/>
              <a:ext cx="79275" cy="28225"/>
            </a:xfrm>
            <a:custGeom>
              <a:avLst/>
              <a:gdLst/>
              <a:ahLst/>
              <a:cxnLst/>
              <a:rect l="l" t="t" r="r" b="b"/>
              <a:pathLst>
                <a:path w="3171" h="1129" extrusionOk="0">
                  <a:moveTo>
                    <a:pt x="3171" y="35"/>
                  </a:moveTo>
                  <a:cubicBezTo>
                    <a:pt x="2061" y="-103"/>
                    <a:pt x="1100" y="929"/>
                    <a:pt x="0" y="1129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6" name="Google Shape;226;p19"/>
            <p:cNvSpPr/>
            <p:nvPr/>
          </p:nvSpPr>
          <p:spPr>
            <a:xfrm>
              <a:off x="2383550" y="4520355"/>
              <a:ext cx="30075" cy="63525"/>
            </a:xfrm>
            <a:custGeom>
              <a:avLst/>
              <a:gdLst/>
              <a:ahLst/>
              <a:cxnLst/>
              <a:rect l="l" t="t" r="r" b="b"/>
              <a:pathLst>
                <a:path w="1203" h="2541" extrusionOk="0">
                  <a:moveTo>
                    <a:pt x="0" y="26"/>
                  </a:moveTo>
                  <a:cubicBezTo>
                    <a:pt x="924" y="-77"/>
                    <a:pt x="1071" y="1621"/>
                    <a:pt x="1203" y="2541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9"/>
            <p:cNvSpPr/>
            <p:nvPr/>
          </p:nvSpPr>
          <p:spPr>
            <a:xfrm>
              <a:off x="2481975" y="4493650"/>
              <a:ext cx="25400" cy="60150"/>
            </a:xfrm>
            <a:custGeom>
              <a:avLst/>
              <a:gdLst/>
              <a:ahLst/>
              <a:cxnLst/>
              <a:rect l="l" t="t" r="r" b="b"/>
              <a:pathLst>
                <a:path w="1016" h="2406" extrusionOk="0">
                  <a:moveTo>
                    <a:pt x="0" y="0"/>
                  </a:moveTo>
                  <a:cubicBezTo>
                    <a:pt x="721" y="480"/>
                    <a:pt x="1107" y="1548"/>
                    <a:pt x="985" y="2406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9"/>
            <p:cNvSpPr/>
            <p:nvPr/>
          </p:nvSpPr>
          <p:spPr>
            <a:xfrm>
              <a:off x="2533925" y="4392475"/>
              <a:ext cx="51975" cy="57425"/>
            </a:xfrm>
            <a:custGeom>
              <a:avLst/>
              <a:gdLst/>
              <a:ahLst/>
              <a:cxnLst/>
              <a:rect l="l" t="t" r="r" b="b"/>
              <a:pathLst>
                <a:path w="2079" h="2297" extrusionOk="0">
                  <a:moveTo>
                    <a:pt x="0" y="2297"/>
                  </a:moveTo>
                  <a:cubicBezTo>
                    <a:pt x="1033" y="2297"/>
                    <a:pt x="1795" y="993"/>
                    <a:pt x="2079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9" name="Google Shape;229;p19"/>
            <p:cNvSpPr/>
            <p:nvPr/>
          </p:nvSpPr>
          <p:spPr>
            <a:xfrm>
              <a:off x="2533925" y="4490077"/>
              <a:ext cx="52825" cy="50050"/>
            </a:xfrm>
            <a:custGeom>
              <a:avLst/>
              <a:gdLst/>
              <a:ahLst/>
              <a:cxnLst/>
              <a:rect l="l" t="t" r="r" b="b"/>
              <a:pathLst>
                <a:path w="2113" h="2002" extrusionOk="0">
                  <a:moveTo>
                    <a:pt x="0" y="34"/>
                  </a:moveTo>
                  <a:cubicBezTo>
                    <a:pt x="945" y="-102"/>
                    <a:pt x="2214" y="1057"/>
                    <a:pt x="2079" y="2002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0" name="Google Shape;230;p19"/>
            <p:cNvSpPr/>
            <p:nvPr/>
          </p:nvSpPr>
          <p:spPr>
            <a:xfrm>
              <a:off x="2484704" y="4354200"/>
              <a:ext cx="19150" cy="73825"/>
            </a:xfrm>
            <a:custGeom>
              <a:avLst/>
              <a:gdLst/>
              <a:ahLst/>
              <a:cxnLst/>
              <a:rect l="l" t="t" r="r" b="b"/>
              <a:pathLst>
                <a:path w="766" h="2953" extrusionOk="0">
                  <a:moveTo>
                    <a:pt x="110" y="2953"/>
                  </a:moveTo>
                  <a:cubicBezTo>
                    <a:pt x="-209" y="1996"/>
                    <a:pt x="266" y="876"/>
                    <a:pt x="766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1" name="Google Shape;231;p19"/>
            <p:cNvSpPr/>
            <p:nvPr/>
          </p:nvSpPr>
          <p:spPr>
            <a:xfrm>
              <a:off x="2345250" y="4526475"/>
              <a:ext cx="21875" cy="57400"/>
            </a:xfrm>
            <a:custGeom>
              <a:avLst/>
              <a:gdLst/>
              <a:ahLst/>
              <a:cxnLst/>
              <a:rect l="l" t="t" r="r" b="b"/>
              <a:pathLst>
                <a:path w="875" h="2296" extrusionOk="0">
                  <a:moveTo>
                    <a:pt x="875" y="0"/>
                  </a:moveTo>
                  <a:cubicBezTo>
                    <a:pt x="193" y="454"/>
                    <a:pt x="811" y="2181"/>
                    <a:pt x="0" y="2296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2" name="Google Shape;232;p19"/>
            <p:cNvSpPr/>
            <p:nvPr/>
          </p:nvSpPr>
          <p:spPr>
            <a:xfrm rot="-900530">
              <a:off x="2310948" y="4429206"/>
              <a:ext cx="252309" cy="101188"/>
            </a:xfrm>
            <a:prstGeom prst="flowChartTerminator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4760200" y="2650925"/>
            <a:ext cx="440800" cy="40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234;p19"/>
          <p:cNvSpPr/>
          <p:nvPr/>
        </p:nvSpPr>
        <p:spPr>
          <a:xfrm>
            <a:off x="4816375" y="2704424"/>
            <a:ext cx="336400" cy="28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a Multiple Sequence Alignment</a:t>
            </a:r>
            <a:endParaRPr sz="293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20"/>
          <p:cNvCxnSpPr/>
          <p:nvPr/>
        </p:nvCxnSpPr>
        <p:spPr>
          <a:xfrm>
            <a:off x="187421" y="1039379"/>
            <a:ext cx="11796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41" name="Google Shape;241;p20"/>
          <p:cNvSpPr/>
          <p:nvPr/>
        </p:nvSpPr>
        <p:spPr>
          <a:xfrm>
            <a:off x="5426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5745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384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6703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7022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7661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5426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7458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384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67034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7022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76610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7980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8618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8937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9257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9576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9895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7980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8618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89378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92570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9576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98954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5426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57458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6384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67034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7022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76610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7980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8618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89378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92570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9576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98954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5426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57458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6384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67034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7022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76610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7980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8618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89378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92570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9576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98954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426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57458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6384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67034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7022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0"/>
          <p:cNvSpPr/>
          <p:nvPr/>
        </p:nvSpPr>
        <p:spPr>
          <a:xfrm>
            <a:off x="76610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0"/>
          <p:cNvSpPr/>
          <p:nvPr/>
        </p:nvSpPr>
        <p:spPr>
          <a:xfrm>
            <a:off x="7980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8618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89378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92570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9576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98954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6066136" y="27107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7341880" y="27107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6065080" y="3135625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7341880" y="313562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82994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8299480" y="3135625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6065080" y="3560500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7341880" y="3560500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8299480" y="3560500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6065080" y="3985375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7341880" y="398537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8299480" y="3985375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6065080" y="44102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7341880" y="44102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8299480" y="44102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102146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10214680" y="313562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10214680" y="3560500"/>
            <a:ext cx="319200" cy="2396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10214680" y="3985375"/>
            <a:ext cx="319200" cy="2396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10214680" y="44102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20"/>
          <p:cNvGrpSpPr/>
          <p:nvPr/>
        </p:nvGrpSpPr>
        <p:grpSpPr>
          <a:xfrm>
            <a:off x="6658475" y="1662213"/>
            <a:ext cx="2643600" cy="3226561"/>
            <a:chOff x="4993856" y="1662212"/>
            <a:chExt cx="1982700" cy="3226561"/>
          </a:xfrm>
        </p:grpSpPr>
        <p:sp>
          <p:nvSpPr>
            <p:cNvPr id="322" name="Google Shape;322;p20"/>
            <p:cNvSpPr txBox="1"/>
            <p:nvPr/>
          </p:nvSpPr>
          <p:spPr>
            <a:xfrm>
              <a:off x="4993856" y="1662212"/>
              <a:ext cx="19827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2"/>
                </a:buClr>
                <a:buSzPts val="2400"/>
              </a:pPr>
              <a:r>
                <a:rPr lang="en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Coevolution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20"/>
            <p:cNvGrpSpPr/>
            <p:nvPr/>
          </p:nvGrpSpPr>
          <p:grpSpPr>
            <a:xfrm>
              <a:off x="5506410" y="2469873"/>
              <a:ext cx="957600" cy="2418900"/>
              <a:chOff x="5506410" y="2469873"/>
              <a:chExt cx="957600" cy="2418900"/>
            </a:xfrm>
          </p:grpSpPr>
          <p:cxnSp>
            <p:nvCxnSpPr>
              <p:cNvPr id="324" name="Google Shape;324;p20"/>
              <p:cNvCxnSpPr>
                <a:stCxn id="325" idx="0"/>
                <a:endCxn id="326" idx="0"/>
              </p:cNvCxnSpPr>
              <p:nvPr/>
            </p:nvCxnSpPr>
            <p:spPr>
              <a:xfrm rot="-5400000" flipH="1">
                <a:off x="5984910" y="2111073"/>
                <a:ext cx="600" cy="718200"/>
              </a:xfrm>
              <a:prstGeom prst="curvedConnector3">
                <a:avLst>
                  <a:gd name="adj1" fmla="val -39687500"/>
                </a:avLst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5" name="Google Shape;325;p20"/>
              <p:cNvSpPr/>
              <p:nvPr/>
            </p:nvSpPr>
            <p:spPr>
              <a:xfrm>
                <a:off x="5506410" y="2469873"/>
                <a:ext cx="239400" cy="2418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6224610" y="2469873"/>
                <a:ext cx="239400" cy="2418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7" name="Google Shape;327;p20"/>
          <p:cNvSpPr/>
          <p:nvPr/>
        </p:nvSpPr>
        <p:spPr>
          <a:xfrm>
            <a:off x="4816375" y="2704424"/>
            <a:ext cx="336400" cy="28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4749556" y="3528441"/>
            <a:ext cx="470000" cy="27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513" y="46595"/>
                </a:moveTo>
                <a:cubicBezTo>
                  <a:pt x="28108" y="44768"/>
                  <a:pt x="28259" y="38949"/>
                  <a:pt x="27027" y="34261"/>
                </a:cubicBezTo>
                <a:cubicBezTo>
                  <a:pt x="26314" y="31553"/>
                  <a:pt x="25688" y="27970"/>
                  <a:pt x="23783" y="26038"/>
                </a:cubicBezTo>
                <a:cubicBezTo>
                  <a:pt x="22894" y="25136"/>
                  <a:pt x="21621" y="25125"/>
                  <a:pt x="20540" y="24668"/>
                </a:cubicBezTo>
                <a:cubicBezTo>
                  <a:pt x="20180" y="31520"/>
                  <a:pt x="20700" y="38540"/>
                  <a:pt x="19459" y="45225"/>
                </a:cubicBezTo>
                <a:cubicBezTo>
                  <a:pt x="19161" y="46828"/>
                  <a:pt x="17476" y="48365"/>
                  <a:pt x="16216" y="47966"/>
                </a:cubicBezTo>
                <a:cubicBezTo>
                  <a:pt x="15110" y="47615"/>
                  <a:pt x="15847" y="44982"/>
                  <a:pt x="15135" y="43854"/>
                </a:cubicBezTo>
                <a:cubicBezTo>
                  <a:pt x="14323" y="42568"/>
                  <a:pt x="12972" y="42027"/>
                  <a:pt x="11891" y="41113"/>
                </a:cubicBezTo>
                <a:cubicBezTo>
                  <a:pt x="6846" y="31520"/>
                  <a:pt x="9008" y="30150"/>
                  <a:pt x="5405" y="37002"/>
                </a:cubicBezTo>
                <a:cubicBezTo>
                  <a:pt x="5045" y="43854"/>
                  <a:pt x="5565" y="50874"/>
                  <a:pt x="4324" y="57559"/>
                </a:cubicBezTo>
                <a:cubicBezTo>
                  <a:pt x="4026" y="59162"/>
                  <a:pt x="1892" y="59014"/>
                  <a:pt x="1081" y="60300"/>
                </a:cubicBezTo>
                <a:cubicBezTo>
                  <a:pt x="369" y="61428"/>
                  <a:pt x="360" y="63041"/>
                  <a:pt x="0" y="64411"/>
                </a:cubicBezTo>
                <a:cubicBezTo>
                  <a:pt x="163" y="65654"/>
                  <a:pt x="1731" y="80218"/>
                  <a:pt x="3243" y="80857"/>
                </a:cubicBezTo>
                <a:lnTo>
                  <a:pt x="9729" y="83598"/>
                </a:lnTo>
                <a:cubicBezTo>
                  <a:pt x="22166" y="82612"/>
                  <a:pt x="25207" y="88211"/>
                  <a:pt x="29189" y="78116"/>
                </a:cubicBezTo>
                <a:cubicBezTo>
                  <a:pt x="29698" y="76824"/>
                  <a:pt x="29910" y="75375"/>
                  <a:pt x="30270" y="74005"/>
                </a:cubicBezTo>
                <a:cubicBezTo>
                  <a:pt x="29897" y="77784"/>
                  <a:pt x="29774" y="84854"/>
                  <a:pt x="28108" y="89080"/>
                </a:cubicBezTo>
                <a:cubicBezTo>
                  <a:pt x="27526" y="90553"/>
                  <a:pt x="26666" y="91821"/>
                  <a:pt x="25945" y="93191"/>
                </a:cubicBezTo>
                <a:cubicBezTo>
                  <a:pt x="25585" y="95018"/>
                  <a:pt x="25291" y="96869"/>
                  <a:pt x="24864" y="98673"/>
                </a:cubicBezTo>
                <a:cubicBezTo>
                  <a:pt x="24210" y="101440"/>
                  <a:pt x="22702" y="106896"/>
                  <a:pt x="22702" y="106896"/>
                </a:cubicBezTo>
                <a:cubicBezTo>
                  <a:pt x="23062" y="111007"/>
                  <a:pt x="21825" y="115920"/>
                  <a:pt x="23783" y="119230"/>
                </a:cubicBezTo>
                <a:cubicBezTo>
                  <a:pt x="24886" y="121093"/>
                  <a:pt x="27660" y="119151"/>
                  <a:pt x="29189" y="117859"/>
                </a:cubicBezTo>
                <a:cubicBezTo>
                  <a:pt x="30137" y="117058"/>
                  <a:pt x="29957" y="115137"/>
                  <a:pt x="30270" y="113748"/>
                </a:cubicBezTo>
                <a:cubicBezTo>
                  <a:pt x="30678" y="111937"/>
                  <a:pt x="30924" y="110070"/>
                  <a:pt x="31351" y="108266"/>
                </a:cubicBezTo>
                <a:cubicBezTo>
                  <a:pt x="33355" y="99799"/>
                  <a:pt x="32966" y="101430"/>
                  <a:pt x="35675" y="94562"/>
                </a:cubicBezTo>
                <a:cubicBezTo>
                  <a:pt x="36035" y="90907"/>
                  <a:pt x="36237" y="87221"/>
                  <a:pt x="36756" y="83598"/>
                </a:cubicBezTo>
                <a:cubicBezTo>
                  <a:pt x="36960" y="82176"/>
                  <a:pt x="36698" y="79486"/>
                  <a:pt x="37837" y="79486"/>
                </a:cubicBezTo>
                <a:cubicBezTo>
                  <a:pt x="39137" y="79486"/>
                  <a:pt x="39279" y="82227"/>
                  <a:pt x="40000" y="83598"/>
                </a:cubicBezTo>
                <a:cubicBezTo>
                  <a:pt x="40360" y="94562"/>
                  <a:pt x="39713" y="105653"/>
                  <a:pt x="41081" y="116489"/>
                </a:cubicBezTo>
                <a:cubicBezTo>
                  <a:pt x="41261" y="117916"/>
                  <a:pt x="43184" y="117859"/>
                  <a:pt x="44324" y="117859"/>
                </a:cubicBezTo>
                <a:cubicBezTo>
                  <a:pt x="45463" y="117859"/>
                  <a:pt x="46486" y="116946"/>
                  <a:pt x="47567" y="116489"/>
                </a:cubicBezTo>
                <a:cubicBezTo>
                  <a:pt x="47927" y="115118"/>
                  <a:pt x="48564" y="113818"/>
                  <a:pt x="48648" y="112378"/>
                </a:cubicBezTo>
                <a:cubicBezTo>
                  <a:pt x="49288" y="101434"/>
                  <a:pt x="47105" y="89943"/>
                  <a:pt x="49729" y="79486"/>
                </a:cubicBezTo>
                <a:cubicBezTo>
                  <a:pt x="50420" y="76733"/>
                  <a:pt x="56216" y="82227"/>
                  <a:pt x="56216" y="82227"/>
                </a:cubicBezTo>
                <a:cubicBezTo>
                  <a:pt x="59254" y="81877"/>
                  <a:pt x="67191" y="82123"/>
                  <a:pt x="71351" y="79486"/>
                </a:cubicBezTo>
                <a:cubicBezTo>
                  <a:pt x="72513" y="78750"/>
                  <a:pt x="73513" y="77659"/>
                  <a:pt x="74594" y="76745"/>
                </a:cubicBezTo>
                <a:cubicBezTo>
                  <a:pt x="75315" y="78116"/>
                  <a:pt x="76601" y="79221"/>
                  <a:pt x="76756" y="80857"/>
                </a:cubicBezTo>
                <a:cubicBezTo>
                  <a:pt x="77702" y="90846"/>
                  <a:pt x="75012" y="101606"/>
                  <a:pt x="77837" y="111007"/>
                </a:cubicBezTo>
                <a:cubicBezTo>
                  <a:pt x="78744" y="114026"/>
                  <a:pt x="82882" y="110093"/>
                  <a:pt x="85405" y="109637"/>
                </a:cubicBezTo>
                <a:cubicBezTo>
                  <a:pt x="85765" y="105525"/>
                  <a:pt x="86203" y="101424"/>
                  <a:pt x="86486" y="97302"/>
                </a:cubicBezTo>
                <a:cubicBezTo>
                  <a:pt x="86924" y="90915"/>
                  <a:pt x="86177" y="84281"/>
                  <a:pt x="87567" y="78116"/>
                </a:cubicBezTo>
                <a:cubicBezTo>
                  <a:pt x="88267" y="75010"/>
                  <a:pt x="88075" y="84562"/>
                  <a:pt x="88648" y="87709"/>
                </a:cubicBezTo>
                <a:cubicBezTo>
                  <a:pt x="89161" y="90524"/>
                  <a:pt x="90089" y="93191"/>
                  <a:pt x="90810" y="95932"/>
                </a:cubicBezTo>
                <a:cubicBezTo>
                  <a:pt x="91171" y="97302"/>
                  <a:pt x="91259" y="98841"/>
                  <a:pt x="91891" y="100043"/>
                </a:cubicBezTo>
                <a:lnTo>
                  <a:pt x="96216" y="108266"/>
                </a:lnTo>
                <a:cubicBezTo>
                  <a:pt x="97297" y="107809"/>
                  <a:pt x="98653" y="107917"/>
                  <a:pt x="99459" y="106896"/>
                </a:cubicBezTo>
                <a:cubicBezTo>
                  <a:pt x="100265" y="105874"/>
                  <a:pt x="100540" y="104229"/>
                  <a:pt x="100540" y="102784"/>
                </a:cubicBezTo>
                <a:cubicBezTo>
                  <a:pt x="100540" y="101527"/>
                  <a:pt x="98644" y="84143"/>
                  <a:pt x="98378" y="82227"/>
                </a:cubicBezTo>
                <a:cubicBezTo>
                  <a:pt x="97739" y="77639"/>
                  <a:pt x="96216" y="68523"/>
                  <a:pt x="96216" y="68523"/>
                </a:cubicBezTo>
                <a:cubicBezTo>
                  <a:pt x="96576" y="67152"/>
                  <a:pt x="96787" y="65703"/>
                  <a:pt x="97297" y="64411"/>
                </a:cubicBezTo>
                <a:cubicBezTo>
                  <a:pt x="98146" y="62258"/>
                  <a:pt x="101886" y="56267"/>
                  <a:pt x="102702" y="54818"/>
                </a:cubicBezTo>
                <a:cubicBezTo>
                  <a:pt x="103457" y="53478"/>
                  <a:pt x="104220" y="52137"/>
                  <a:pt x="104864" y="50707"/>
                </a:cubicBezTo>
                <a:cubicBezTo>
                  <a:pt x="106787" y="46442"/>
                  <a:pt x="106794" y="44756"/>
                  <a:pt x="109189" y="41113"/>
                </a:cubicBezTo>
                <a:cubicBezTo>
                  <a:pt x="110168" y="39625"/>
                  <a:pt x="111543" y="38579"/>
                  <a:pt x="112432" y="37002"/>
                </a:cubicBezTo>
                <a:cubicBezTo>
                  <a:pt x="115117" y="32236"/>
                  <a:pt x="115689" y="25969"/>
                  <a:pt x="116756" y="20556"/>
                </a:cubicBezTo>
                <a:cubicBezTo>
                  <a:pt x="118308" y="12688"/>
                  <a:pt x="117285" y="16824"/>
                  <a:pt x="120000" y="8222"/>
                </a:cubicBezTo>
                <a:cubicBezTo>
                  <a:pt x="119279" y="5938"/>
                  <a:pt x="119080" y="3260"/>
                  <a:pt x="117837" y="1370"/>
                </a:cubicBezTo>
                <a:cubicBezTo>
                  <a:pt x="115890" y="-1591"/>
                  <a:pt x="109225" y="1134"/>
                  <a:pt x="108108" y="1370"/>
                </a:cubicBezTo>
                <a:cubicBezTo>
                  <a:pt x="107387" y="2740"/>
                  <a:pt x="106473" y="3976"/>
                  <a:pt x="105945" y="5481"/>
                </a:cubicBezTo>
                <a:cubicBezTo>
                  <a:pt x="105020" y="8122"/>
                  <a:pt x="105048" y="11300"/>
                  <a:pt x="103783" y="13704"/>
                </a:cubicBezTo>
                <a:cubicBezTo>
                  <a:pt x="103062" y="15075"/>
                  <a:pt x="102149" y="16310"/>
                  <a:pt x="101621" y="17816"/>
                </a:cubicBezTo>
                <a:cubicBezTo>
                  <a:pt x="100696" y="20456"/>
                  <a:pt x="100180" y="23297"/>
                  <a:pt x="99459" y="26038"/>
                </a:cubicBezTo>
                <a:cubicBezTo>
                  <a:pt x="99099" y="27409"/>
                  <a:pt x="98888" y="28858"/>
                  <a:pt x="98378" y="30150"/>
                </a:cubicBezTo>
                <a:cubicBezTo>
                  <a:pt x="97657" y="31977"/>
                  <a:pt x="97015" y="33858"/>
                  <a:pt x="96216" y="35632"/>
                </a:cubicBezTo>
                <a:cubicBezTo>
                  <a:pt x="95571" y="37062"/>
                  <a:pt x="94581" y="38238"/>
                  <a:pt x="94054" y="39743"/>
                </a:cubicBezTo>
                <a:cubicBezTo>
                  <a:pt x="91236" y="47778"/>
                  <a:pt x="93927" y="47361"/>
                  <a:pt x="88648" y="50707"/>
                </a:cubicBezTo>
                <a:cubicBezTo>
                  <a:pt x="87629" y="51353"/>
                  <a:pt x="86486" y="51620"/>
                  <a:pt x="85405" y="52077"/>
                </a:cubicBezTo>
                <a:cubicBezTo>
                  <a:pt x="83603" y="51620"/>
                  <a:pt x="81812" y="51090"/>
                  <a:pt x="80000" y="50707"/>
                </a:cubicBezTo>
                <a:cubicBezTo>
                  <a:pt x="77486" y="50176"/>
                  <a:pt x="74923" y="50013"/>
                  <a:pt x="72432" y="49336"/>
                </a:cubicBezTo>
                <a:cubicBezTo>
                  <a:pt x="69904" y="48649"/>
                  <a:pt x="62670" y="45360"/>
                  <a:pt x="59459" y="45225"/>
                </a:cubicBezTo>
                <a:cubicBezTo>
                  <a:pt x="50455" y="44845"/>
                  <a:pt x="38918" y="48422"/>
                  <a:pt x="33513" y="4659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4762163" y="3132901"/>
            <a:ext cx="443200" cy="20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049" y="54545"/>
                </a:moveTo>
                <a:cubicBezTo>
                  <a:pt x="85280" y="53635"/>
                  <a:pt x="88758" y="56578"/>
                  <a:pt x="74758" y="46363"/>
                </a:cubicBezTo>
                <a:cubicBezTo>
                  <a:pt x="71558" y="44027"/>
                  <a:pt x="64791" y="40908"/>
                  <a:pt x="64791" y="40908"/>
                </a:cubicBezTo>
                <a:cubicBezTo>
                  <a:pt x="64237" y="38181"/>
                  <a:pt x="63912" y="35298"/>
                  <a:pt x="63129" y="32726"/>
                </a:cubicBezTo>
                <a:cubicBezTo>
                  <a:pt x="62236" y="29794"/>
                  <a:pt x="60617" y="27540"/>
                  <a:pt x="59807" y="24545"/>
                </a:cubicBezTo>
                <a:cubicBezTo>
                  <a:pt x="58384" y="19291"/>
                  <a:pt x="57592" y="13635"/>
                  <a:pt x="56484" y="8181"/>
                </a:cubicBezTo>
                <a:lnTo>
                  <a:pt x="54823" y="0"/>
                </a:lnTo>
                <a:cubicBezTo>
                  <a:pt x="53715" y="1818"/>
                  <a:pt x="52201" y="3154"/>
                  <a:pt x="51500" y="5454"/>
                </a:cubicBezTo>
                <a:cubicBezTo>
                  <a:pt x="49934" y="10597"/>
                  <a:pt x="49285" y="16363"/>
                  <a:pt x="48177" y="21817"/>
                </a:cubicBezTo>
                <a:lnTo>
                  <a:pt x="44855" y="38181"/>
                </a:lnTo>
                <a:cubicBezTo>
                  <a:pt x="44301" y="40908"/>
                  <a:pt x="44938" y="46102"/>
                  <a:pt x="43194" y="46363"/>
                </a:cubicBezTo>
                <a:lnTo>
                  <a:pt x="24919" y="49090"/>
                </a:lnTo>
                <a:cubicBezTo>
                  <a:pt x="23257" y="50000"/>
                  <a:pt x="21466" y="50421"/>
                  <a:pt x="19935" y="51818"/>
                </a:cubicBezTo>
                <a:cubicBezTo>
                  <a:pt x="16444" y="55002"/>
                  <a:pt x="9967" y="62727"/>
                  <a:pt x="9967" y="62727"/>
                </a:cubicBezTo>
                <a:lnTo>
                  <a:pt x="3322" y="79090"/>
                </a:lnTo>
                <a:lnTo>
                  <a:pt x="0" y="87272"/>
                </a:lnTo>
                <a:cubicBezTo>
                  <a:pt x="553" y="92727"/>
                  <a:pt x="478" y="98458"/>
                  <a:pt x="1661" y="103635"/>
                </a:cubicBezTo>
                <a:cubicBezTo>
                  <a:pt x="2351" y="106659"/>
                  <a:pt x="8834" y="113719"/>
                  <a:pt x="9967" y="114545"/>
                </a:cubicBezTo>
                <a:cubicBezTo>
                  <a:pt x="13168" y="116880"/>
                  <a:pt x="19935" y="120000"/>
                  <a:pt x="19935" y="120000"/>
                </a:cubicBezTo>
                <a:cubicBezTo>
                  <a:pt x="26580" y="119090"/>
                  <a:pt x="33254" y="118630"/>
                  <a:pt x="39871" y="117272"/>
                </a:cubicBezTo>
                <a:cubicBezTo>
                  <a:pt x="45148" y="116189"/>
                  <a:pt x="51662" y="111070"/>
                  <a:pt x="56484" y="109091"/>
                </a:cubicBezTo>
                <a:cubicBezTo>
                  <a:pt x="66525" y="104969"/>
                  <a:pt x="60965" y="107548"/>
                  <a:pt x="73097" y="100909"/>
                </a:cubicBezTo>
                <a:lnTo>
                  <a:pt x="78081" y="98181"/>
                </a:lnTo>
                <a:cubicBezTo>
                  <a:pt x="78559" y="97006"/>
                  <a:pt x="82906" y="85142"/>
                  <a:pt x="84726" y="84545"/>
                </a:cubicBezTo>
                <a:cubicBezTo>
                  <a:pt x="86444" y="83981"/>
                  <a:pt x="88049" y="86363"/>
                  <a:pt x="89711" y="87272"/>
                </a:cubicBezTo>
                <a:cubicBezTo>
                  <a:pt x="90818" y="90000"/>
                  <a:pt x="92140" y="92522"/>
                  <a:pt x="93033" y="95454"/>
                </a:cubicBezTo>
                <a:cubicBezTo>
                  <a:pt x="93816" y="98025"/>
                  <a:pt x="93793" y="101170"/>
                  <a:pt x="94694" y="103635"/>
                </a:cubicBezTo>
                <a:cubicBezTo>
                  <a:pt x="95500" y="105841"/>
                  <a:pt x="97039" y="107082"/>
                  <a:pt x="98017" y="109091"/>
                </a:cubicBezTo>
                <a:cubicBezTo>
                  <a:pt x="99264" y="111650"/>
                  <a:pt x="100232" y="114545"/>
                  <a:pt x="101340" y="117272"/>
                </a:cubicBezTo>
                <a:cubicBezTo>
                  <a:pt x="105338" y="97579"/>
                  <a:pt x="101340" y="120991"/>
                  <a:pt x="101340" y="81818"/>
                </a:cubicBezTo>
                <a:cubicBezTo>
                  <a:pt x="101340" y="78943"/>
                  <a:pt x="102218" y="76207"/>
                  <a:pt x="103001" y="73636"/>
                </a:cubicBezTo>
                <a:cubicBezTo>
                  <a:pt x="104441" y="68908"/>
                  <a:pt x="107070" y="63383"/>
                  <a:pt x="109646" y="59999"/>
                </a:cubicBezTo>
                <a:cubicBezTo>
                  <a:pt x="111205" y="57952"/>
                  <a:pt x="112969" y="56363"/>
                  <a:pt x="114630" y="54545"/>
                </a:cubicBezTo>
                <a:cubicBezTo>
                  <a:pt x="115184" y="50908"/>
                  <a:pt x="115392" y="47081"/>
                  <a:pt x="116291" y="43636"/>
                </a:cubicBezTo>
                <a:cubicBezTo>
                  <a:pt x="117078" y="40623"/>
                  <a:pt x="121276" y="37272"/>
                  <a:pt x="119614" y="35454"/>
                </a:cubicBezTo>
                <a:cubicBezTo>
                  <a:pt x="117264" y="32882"/>
                  <a:pt x="114032" y="36962"/>
                  <a:pt x="111307" y="38181"/>
                </a:cubicBezTo>
                <a:cubicBezTo>
                  <a:pt x="92450" y="46625"/>
                  <a:pt x="108242" y="39334"/>
                  <a:pt x="96356" y="49090"/>
                </a:cubicBezTo>
                <a:cubicBezTo>
                  <a:pt x="94789" y="50376"/>
                  <a:pt x="92997" y="50750"/>
                  <a:pt x="91372" y="51818"/>
                </a:cubicBezTo>
                <a:cubicBezTo>
                  <a:pt x="90222" y="52572"/>
                  <a:pt x="90818" y="55454"/>
                  <a:pt x="88049" y="5454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4800767" y="3999605"/>
            <a:ext cx="367600" cy="2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956" y="53323"/>
                </a:moveTo>
                <a:cubicBezTo>
                  <a:pt x="86831" y="53005"/>
                  <a:pt x="84362" y="47112"/>
                  <a:pt x="82896" y="43801"/>
                </a:cubicBezTo>
                <a:cubicBezTo>
                  <a:pt x="78740" y="34414"/>
                  <a:pt x="84281" y="41470"/>
                  <a:pt x="77837" y="32374"/>
                </a:cubicBezTo>
                <a:cubicBezTo>
                  <a:pt x="75091" y="28498"/>
                  <a:pt x="73159" y="27584"/>
                  <a:pt x="69404" y="24757"/>
                </a:cubicBezTo>
                <a:cubicBezTo>
                  <a:pt x="65836" y="8644"/>
                  <a:pt x="70696" y="25043"/>
                  <a:pt x="62658" y="11426"/>
                </a:cubicBezTo>
                <a:cubicBezTo>
                  <a:pt x="61672" y="9756"/>
                  <a:pt x="61766" y="7508"/>
                  <a:pt x="60971" y="5712"/>
                </a:cubicBezTo>
                <a:cubicBezTo>
                  <a:pt x="60065" y="3665"/>
                  <a:pt x="58723" y="1904"/>
                  <a:pt x="57598" y="0"/>
                </a:cubicBezTo>
                <a:cubicBezTo>
                  <a:pt x="44863" y="21567"/>
                  <a:pt x="65124" y="-14894"/>
                  <a:pt x="52539" y="53323"/>
                </a:cubicBezTo>
                <a:cubicBezTo>
                  <a:pt x="52066" y="55885"/>
                  <a:pt x="48041" y="52053"/>
                  <a:pt x="45793" y="51418"/>
                </a:cubicBezTo>
                <a:cubicBezTo>
                  <a:pt x="36986" y="44789"/>
                  <a:pt x="44646" y="49507"/>
                  <a:pt x="32300" y="45705"/>
                </a:cubicBezTo>
                <a:cubicBezTo>
                  <a:pt x="28870" y="44649"/>
                  <a:pt x="25554" y="43166"/>
                  <a:pt x="22181" y="41896"/>
                </a:cubicBezTo>
                <a:cubicBezTo>
                  <a:pt x="20495" y="41261"/>
                  <a:pt x="18846" y="40479"/>
                  <a:pt x="17122" y="39992"/>
                </a:cubicBezTo>
                <a:lnTo>
                  <a:pt x="10375" y="38087"/>
                </a:lnTo>
                <a:cubicBezTo>
                  <a:pt x="7002" y="38722"/>
                  <a:pt x="2308" y="36903"/>
                  <a:pt x="256" y="39992"/>
                </a:cubicBezTo>
                <a:cubicBezTo>
                  <a:pt x="-1174" y="42147"/>
                  <a:pt x="3764" y="43661"/>
                  <a:pt x="5316" y="45705"/>
                </a:cubicBezTo>
                <a:cubicBezTo>
                  <a:pt x="7145" y="48115"/>
                  <a:pt x="8742" y="50740"/>
                  <a:pt x="10375" y="53323"/>
                </a:cubicBezTo>
                <a:cubicBezTo>
                  <a:pt x="11554" y="55185"/>
                  <a:pt x="12315" y="57418"/>
                  <a:pt x="13749" y="59036"/>
                </a:cubicBezTo>
                <a:cubicBezTo>
                  <a:pt x="15182" y="60655"/>
                  <a:pt x="17225" y="61415"/>
                  <a:pt x="18808" y="62845"/>
                </a:cubicBezTo>
                <a:cubicBezTo>
                  <a:pt x="20050" y="63967"/>
                  <a:pt x="20939" y="65532"/>
                  <a:pt x="22181" y="66654"/>
                </a:cubicBezTo>
                <a:cubicBezTo>
                  <a:pt x="23764" y="68083"/>
                  <a:pt x="25388" y="69533"/>
                  <a:pt x="27241" y="70462"/>
                </a:cubicBezTo>
                <a:cubicBezTo>
                  <a:pt x="30490" y="72093"/>
                  <a:pt x="37360" y="74271"/>
                  <a:pt x="37360" y="74271"/>
                </a:cubicBezTo>
                <a:cubicBezTo>
                  <a:pt x="38484" y="76176"/>
                  <a:pt x="40733" y="77695"/>
                  <a:pt x="40733" y="79984"/>
                </a:cubicBezTo>
                <a:cubicBezTo>
                  <a:pt x="40733" y="84217"/>
                  <a:pt x="34549" y="87814"/>
                  <a:pt x="32300" y="89507"/>
                </a:cubicBezTo>
                <a:cubicBezTo>
                  <a:pt x="29074" y="100433"/>
                  <a:pt x="32924" y="90234"/>
                  <a:pt x="25554" y="100933"/>
                </a:cubicBezTo>
                <a:cubicBezTo>
                  <a:pt x="23065" y="104546"/>
                  <a:pt x="18808" y="112359"/>
                  <a:pt x="18808" y="112359"/>
                </a:cubicBezTo>
                <a:cubicBezTo>
                  <a:pt x="18246" y="114264"/>
                  <a:pt x="16326" y="116277"/>
                  <a:pt x="17122" y="118072"/>
                </a:cubicBezTo>
                <a:cubicBezTo>
                  <a:pt x="19008" y="122332"/>
                  <a:pt x="29939" y="118225"/>
                  <a:pt x="30614" y="118072"/>
                </a:cubicBezTo>
                <a:cubicBezTo>
                  <a:pt x="40303" y="107131"/>
                  <a:pt x="35275" y="109970"/>
                  <a:pt x="44106" y="106646"/>
                </a:cubicBezTo>
                <a:cubicBezTo>
                  <a:pt x="53101" y="91411"/>
                  <a:pt x="41295" y="109820"/>
                  <a:pt x="52539" y="97124"/>
                </a:cubicBezTo>
                <a:cubicBezTo>
                  <a:pt x="60167" y="88510"/>
                  <a:pt x="51121" y="93214"/>
                  <a:pt x="60971" y="89507"/>
                </a:cubicBezTo>
                <a:cubicBezTo>
                  <a:pt x="63782" y="90141"/>
                  <a:pt x="66915" y="89805"/>
                  <a:pt x="69404" y="91411"/>
                </a:cubicBezTo>
                <a:cubicBezTo>
                  <a:pt x="71164" y="92546"/>
                  <a:pt x="71479" y="95366"/>
                  <a:pt x="72777" y="97124"/>
                </a:cubicBezTo>
                <a:cubicBezTo>
                  <a:pt x="74304" y="99193"/>
                  <a:pt x="75752" y="101529"/>
                  <a:pt x="77837" y="102837"/>
                </a:cubicBezTo>
                <a:cubicBezTo>
                  <a:pt x="80944" y="104787"/>
                  <a:pt x="84583" y="105376"/>
                  <a:pt x="87956" y="106646"/>
                </a:cubicBezTo>
                <a:cubicBezTo>
                  <a:pt x="89642" y="107281"/>
                  <a:pt x="91536" y="107437"/>
                  <a:pt x="93015" y="108551"/>
                </a:cubicBezTo>
                <a:lnTo>
                  <a:pt x="98074" y="112359"/>
                </a:lnTo>
                <a:cubicBezTo>
                  <a:pt x="98637" y="110455"/>
                  <a:pt x="100323" y="108551"/>
                  <a:pt x="99761" y="106646"/>
                </a:cubicBezTo>
                <a:cubicBezTo>
                  <a:pt x="98479" y="102304"/>
                  <a:pt x="95264" y="99029"/>
                  <a:pt x="93015" y="95220"/>
                </a:cubicBezTo>
                <a:cubicBezTo>
                  <a:pt x="91891" y="93315"/>
                  <a:pt x="90283" y="91678"/>
                  <a:pt x="89642" y="89507"/>
                </a:cubicBezTo>
                <a:cubicBezTo>
                  <a:pt x="89080" y="87602"/>
                  <a:pt x="89066" y="85361"/>
                  <a:pt x="87956" y="83793"/>
                </a:cubicBezTo>
                <a:cubicBezTo>
                  <a:pt x="86689" y="82006"/>
                  <a:pt x="84583" y="81254"/>
                  <a:pt x="82896" y="79984"/>
                </a:cubicBezTo>
                <a:cubicBezTo>
                  <a:pt x="82334" y="78080"/>
                  <a:pt x="80414" y="76067"/>
                  <a:pt x="81210" y="74271"/>
                </a:cubicBezTo>
                <a:cubicBezTo>
                  <a:pt x="82004" y="72476"/>
                  <a:pt x="84559" y="72918"/>
                  <a:pt x="86269" y="72367"/>
                </a:cubicBezTo>
                <a:cubicBezTo>
                  <a:pt x="101081" y="67588"/>
                  <a:pt x="85953" y="73121"/>
                  <a:pt x="98074" y="68558"/>
                </a:cubicBezTo>
                <a:cubicBezTo>
                  <a:pt x="99199" y="67288"/>
                  <a:pt x="100176" y="65826"/>
                  <a:pt x="101448" y="64749"/>
                </a:cubicBezTo>
                <a:cubicBezTo>
                  <a:pt x="104691" y="62002"/>
                  <a:pt x="108701" y="60368"/>
                  <a:pt x="111567" y="57132"/>
                </a:cubicBezTo>
                <a:cubicBezTo>
                  <a:pt x="118060" y="49800"/>
                  <a:pt x="115303" y="53659"/>
                  <a:pt x="120000" y="45705"/>
                </a:cubicBezTo>
                <a:cubicBezTo>
                  <a:pt x="111662" y="36289"/>
                  <a:pt x="117207" y="40624"/>
                  <a:pt x="94701" y="43801"/>
                </a:cubicBezTo>
                <a:cubicBezTo>
                  <a:pt x="92938" y="44050"/>
                  <a:pt x="91352" y="45154"/>
                  <a:pt x="89642" y="45705"/>
                </a:cubicBezTo>
                <a:cubicBezTo>
                  <a:pt x="87414" y="46424"/>
                  <a:pt x="89080" y="53640"/>
                  <a:pt x="87956" y="53323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20"/>
          <p:cNvGrpSpPr/>
          <p:nvPr/>
        </p:nvGrpSpPr>
        <p:grpSpPr>
          <a:xfrm>
            <a:off x="4816361" y="4462191"/>
            <a:ext cx="367619" cy="194095"/>
            <a:chOff x="2260500" y="4354200"/>
            <a:chExt cx="326250" cy="229680"/>
          </a:xfrm>
        </p:grpSpPr>
        <p:sp>
          <p:nvSpPr>
            <p:cNvPr id="332" name="Google Shape;332;p20"/>
            <p:cNvSpPr/>
            <p:nvPr/>
          </p:nvSpPr>
          <p:spPr>
            <a:xfrm>
              <a:off x="2307659" y="4403425"/>
              <a:ext cx="35650" cy="79300"/>
            </a:xfrm>
            <a:custGeom>
              <a:avLst/>
              <a:gdLst/>
              <a:ahLst/>
              <a:cxnLst/>
              <a:rect l="l" t="t" r="r" b="b"/>
              <a:pathLst>
                <a:path w="1426" h="3172" extrusionOk="0">
                  <a:moveTo>
                    <a:pt x="1395" y="3172"/>
                  </a:moveTo>
                  <a:cubicBezTo>
                    <a:pt x="1519" y="2048"/>
                    <a:pt x="-608" y="799"/>
                    <a:pt x="192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3" name="Google Shape;333;p20"/>
            <p:cNvSpPr/>
            <p:nvPr/>
          </p:nvSpPr>
          <p:spPr>
            <a:xfrm>
              <a:off x="2399950" y="4389750"/>
              <a:ext cx="36275" cy="60150"/>
            </a:xfrm>
            <a:custGeom>
              <a:avLst/>
              <a:gdLst/>
              <a:ahLst/>
              <a:cxnLst/>
              <a:rect l="l" t="t" r="r" b="b"/>
              <a:pathLst>
                <a:path w="1451" h="2406" extrusionOk="0">
                  <a:moveTo>
                    <a:pt x="1422" y="2406"/>
                  </a:moveTo>
                  <a:cubicBezTo>
                    <a:pt x="1537" y="1482"/>
                    <a:pt x="896" y="25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4" name="Google Shape;334;p20"/>
            <p:cNvSpPr/>
            <p:nvPr/>
          </p:nvSpPr>
          <p:spPr>
            <a:xfrm>
              <a:off x="2260500" y="4514661"/>
              <a:ext cx="79275" cy="28225"/>
            </a:xfrm>
            <a:custGeom>
              <a:avLst/>
              <a:gdLst/>
              <a:ahLst/>
              <a:cxnLst/>
              <a:rect l="l" t="t" r="r" b="b"/>
              <a:pathLst>
                <a:path w="3171" h="1129" extrusionOk="0">
                  <a:moveTo>
                    <a:pt x="3171" y="35"/>
                  </a:moveTo>
                  <a:cubicBezTo>
                    <a:pt x="2061" y="-103"/>
                    <a:pt x="1100" y="929"/>
                    <a:pt x="0" y="1129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20"/>
            <p:cNvSpPr/>
            <p:nvPr/>
          </p:nvSpPr>
          <p:spPr>
            <a:xfrm>
              <a:off x="2383550" y="4520355"/>
              <a:ext cx="30075" cy="63525"/>
            </a:xfrm>
            <a:custGeom>
              <a:avLst/>
              <a:gdLst/>
              <a:ahLst/>
              <a:cxnLst/>
              <a:rect l="l" t="t" r="r" b="b"/>
              <a:pathLst>
                <a:path w="1203" h="2541" extrusionOk="0">
                  <a:moveTo>
                    <a:pt x="0" y="26"/>
                  </a:moveTo>
                  <a:cubicBezTo>
                    <a:pt x="924" y="-77"/>
                    <a:pt x="1071" y="1621"/>
                    <a:pt x="1203" y="2541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6" name="Google Shape;336;p20"/>
            <p:cNvSpPr/>
            <p:nvPr/>
          </p:nvSpPr>
          <p:spPr>
            <a:xfrm>
              <a:off x="2481975" y="4493650"/>
              <a:ext cx="25400" cy="60150"/>
            </a:xfrm>
            <a:custGeom>
              <a:avLst/>
              <a:gdLst/>
              <a:ahLst/>
              <a:cxnLst/>
              <a:rect l="l" t="t" r="r" b="b"/>
              <a:pathLst>
                <a:path w="1016" h="2406" extrusionOk="0">
                  <a:moveTo>
                    <a:pt x="0" y="0"/>
                  </a:moveTo>
                  <a:cubicBezTo>
                    <a:pt x="721" y="480"/>
                    <a:pt x="1107" y="1548"/>
                    <a:pt x="985" y="2406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20"/>
            <p:cNvSpPr/>
            <p:nvPr/>
          </p:nvSpPr>
          <p:spPr>
            <a:xfrm>
              <a:off x="2533925" y="4392475"/>
              <a:ext cx="51975" cy="57425"/>
            </a:xfrm>
            <a:custGeom>
              <a:avLst/>
              <a:gdLst/>
              <a:ahLst/>
              <a:cxnLst/>
              <a:rect l="l" t="t" r="r" b="b"/>
              <a:pathLst>
                <a:path w="2079" h="2297" extrusionOk="0">
                  <a:moveTo>
                    <a:pt x="0" y="2297"/>
                  </a:moveTo>
                  <a:cubicBezTo>
                    <a:pt x="1033" y="2297"/>
                    <a:pt x="1795" y="993"/>
                    <a:pt x="2079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8" name="Google Shape;338;p20"/>
            <p:cNvSpPr/>
            <p:nvPr/>
          </p:nvSpPr>
          <p:spPr>
            <a:xfrm>
              <a:off x="2533925" y="4490077"/>
              <a:ext cx="52825" cy="50050"/>
            </a:xfrm>
            <a:custGeom>
              <a:avLst/>
              <a:gdLst/>
              <a:ahLst/>
              <a:cxnLst/>
              <a:rect l="l" t="t" r="r" b="b"/>
              <a:pathLst>
                <a:path w="2113" h="2002" extrusionOk="0">
                  <a:moveTo>
                    <a:pt x="0" y="34"/>
                  </a:moveTo>
                  <a:cubicBezTo>
                    <a:pt x="945" y="-102"/>
                    <a:pt x="2214" y="1057"/>
                    <a:pt x="2079" y="2002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9" name="Google Shape;339;p20"/>
            <p:cNvSpPr/>
            <p:nvPr/>
          </p:nvSpPr>
          <p:spPr>
            <a:xfrm>
              <a:off x="2484704" y="4354200"/>
              <a:ext cx="19150" cy="73825"/>
            </a:xfrm>
            <a:custGeom>
              <a:avLst/>
              <a:gdLst/>
              <a:ahLst/>
              <a:cxnLst/>
              <a:rect l="l" t="t" r="r" b="b"/>
              <a:pathLst>
                <a:path w="766" h="2953" extrusionOk="0">
                  <a:moveTo>
                    <a:pt x="110" y="2953"/>
                  </a:moveTo>
                  <a:cubicBezTo>
                    <a:pt x="-209" y="1996"/>
                    <a:pt x="266" y="876"/>
                    <a:pt x="766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0" name="Google Shape;340;p20"/>
            <p:cNvSpPr/>
            <p:nvPr/>
          </p:nvSpPr>
          <p:spPr>
            <a:xfrm>
              <a:off x="2345250" y="4526475"/>
              <a:ext cx="21875" cy="57400"/>
            </a:xfrm>
            <a:custGeom>
              <a:avLst/>
              <a:gdLst/>
              <a:ahLst/>
              <a:cxnLst/>
              <a:rect l="l" t="t" r="r" b="b"/>
              <a:pathLst>
                <a:path w="875" h="2296" extrusionOk="0">
                  <a:moveTo>
                    <a:pt x="875" y="0"/>
                  </a:moveTo>
                  <a:cubicBezTo>
                    <a:pt x="193" y="454"/>
                    <a:pt x="811" y="2181"/>
                    <a:pt x="0" y="2296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1" name="Google Shape;341;p20"/>
            <p:cNvSpPr/>
            <p:nvPr/>
          </p:nvSpPr>
          <p:spPr>
            <a:xfrm rot="-900530">
              <a:off x="2310948" y="4429206"/>
              <a:ext cx="252309" cy="101188"/>
            </a:xfrm>
            <a:prstGeom prst="flowChartTerminator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42" name="Google Shape;342;p20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MSA for coevolution</a:t>
            </a:r>
            <a:endParaRPr sz="2400">
              <a:solidFill>
                <a:schemeClr val="dk1"/>
              </a:solidFill>
            </a:endParaRPr>
          </a:p>
          <a:p>
            <a:endParaRPr sz="293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21"/>
          <p:cNvCxnSpPr/>
          <p:nvPr/>
        </p:nvCxnSpPr>
        <p:spPr>
          <a:xfrm>
            <a:off x="187421" y="1039379"/>
            <a:ext cx="117960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8" name="Google Shape;348;p21"/>
          <p:cNvSpPr/>
          <p:nvPr/>
        </p:nvSpPr>
        <p:spPr>
          <a:xfrm>
            <a:off x="5426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5745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6384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6703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7022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7661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5426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7458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6384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7034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7022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76610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7980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86186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89378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1"/>
          <p:cNvSpPr/>
          <p:nvPr/>
        </p:nvSpPr>
        <p:spPr>
          <a:xfrm>
            <a:off x="92570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95762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9895480" y="27107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7980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86186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89378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92570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95762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9895480" y="313562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5426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57458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6384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67034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1"/>
          <p:cNvSpPr/>
          <p:nvPr/>
        </p:nvSpPr>
        <p:spPr>
          <a:xfrm>
            <a:off x="7022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76610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7980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86186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89378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92570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95762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9895480" y="3560500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5426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57458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1"/>
          <p:cNvSpPr/>
          <p:nvPr/>
        </p:nvSpPr>
        <p:spPr>
          <a:xfrm>
            <a:off x="6384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1"/>
          <p:cNvSpPr/>
          <p:nvPr/>
        </p:nvSpPr>
        <p:spPr>
          <a:xfrm>
            <a:off x="67034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7022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76610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7980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86186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89378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92570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95762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9895480" y="3985375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5426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1"/>
          <p:cNvSpPr/>
          <p:nvPr/>
        </p:nvSpPr>
        <p:spPr>
          <a:xfrm>
            <a:off x="57458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6384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1"/>
          <p:cNvSpPr/>
          <p:nvPr/>
        </p:nvSpPr>
        <p:spPr>
          <a:xfrm>
            <a:off x="67034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1"/>
          <p:cNvSpPr/>
          <p:nvPr/>
        </p:nvSpPr>
        <p:spPr>
          <a:xfrm>
            <a:off x="7022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1"/>
          <p:cNvSpPr/>
          <p:nvPr/>
        </p:nvSpPr>
        <p:spPr>
          <a:xfrm>
            <a:off x="76610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1"/>
          <p:cNvSpPr/>
          <p:nvPr/>
        </p:nvSpPr>
        <p:spPr>
          <a:xfrm>
            <a:off x="7980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1"/>
          <p:cNvSpPr/>
          <p:nvPr/>
        </p:nvSpPr>
        <p:spPr>
          <a:xfrm>
            <a:off x="86186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1"/>
          <p:cNvSpPr/>
          <p:nvPr/>
        </p:nvSpPr>
        <p:spPr>
          <a:xfrm>
            <a:off x="89378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1"/>
          <p:cNvSpPr/>
          <p:nvPr/>
        </p:nvSpPr>
        <p:spPr>
          <a:xfrm>
            <a:off x="92570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"/>
          <p:cNvSpPr/>
          <p:nvPr/>
        </p:nvSpPr>
        <p:spPr>
          <a:xfrm>
            <a:off x="95762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1"/>
          <p:cNvSpPr/>
          <p:nvPr/>
        </p:nvSpPr>
        <p:spPr>
          <a:xfrm>
            <a:off x="9895480" y="4410251"/>
            <a:ext cx="319200" cy="2396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6066136" y="27107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7341880" y="27107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6065080" y="3135625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7341880" y="313562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1"/>
          <p:cNvSpPr/>
          <p:nvPr/>
        </p:nvSpPr>
        <p:spPr>
          <a:xfrm>
            <a:off x="82994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8299480" y="3135625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6065080" y="3560500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1"/>
          <p:cNvSpPr/>
          <p:nvPr/>
        </p:nvSpPr>
        <p:spPr>
          <a:xfrm>
            <a:off x="7341880" y="3560500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8299480" y="3560500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6065080" y="3985375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7341880" y="398537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8299480" y="3985375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6065080" y="44102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7341880" y="4410251"/>
            <a:ext cx="319200" cy="2396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1"/>
          <p:cNvSpPr/>
          <p:nvPr/>
        </p:nvSpPr>
        <p:spPr>
          <a:xfrm>
            <a:off x="8299480" y="44102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1"/>
          <p:cNvSpPr/>
          <p:nvPr/>
        </p:nvSpPr>
        <p:spPr>
          <a:xfrm>
            <a:off x="10214680" y="2710751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1"/>
          <p:cNvSpPr/>
          <p:nvPr/>
        </p:nvSpPr>
        <p:spPr>
          <a:xfrm>
            <a:off x="10214680" y="3135625"/>
            <a:ext cx="319200" cy="2396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10214680" y="3560500"/>
            <a:ext cx="319200" cy="2396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10214680" y="3985375"/>
            <a:ext cx="319200" cy="2396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10214680" y="4410251"/>
            <a:ext cx="319200" cy="2396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21"/>
          <p:cNvGrpSpPr/>
          <p:nvPr/>
        </p:nvGrpSpPr>
        <p:grpSpPr>
          <a:xfrm>
            <a:off x="6658475" y="1662213"/>
            <a:ext cx="2643600" cy="3226561"/>
            <a:chOff x="4993856" y="1662212"/>
            <a:chExt cx="1982700" cy="3226561"/>
          </a:xfrm>
        </p:grpSpPr>
        <p:sp>
          <p:nvSpPr>
            <p:cNvPr id="429" name="Google Shape;429;p21"/>
            <p:cNvSpPr txBox="1"/>
            <p:nvPr/>
          </p:nvSpPr>
          <p:spPr>
            <a:xfrm>
              <a:off x="4993856" y="1662212"/>
              <a:ext cx="19827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2"/>
                </a:buClr>
                <a:buSzPts val="2400"/>
              </a:pPr>
              <a:r>
                <a:rPr lang="en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Coevolution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21"/>
            <p:cNvGrpSpPr/>
            <p:nvPr/>
          </p:nvGrpSpPr>
          <p:grpSpPr>
            <a:xfrm>
              <a:off x="5506410" y="2469873"/>
              <a:ext cx="957600" cy="2418900"/>
              <a:chOff x="5506410" y="2469873"/>
              <a:chExt cx="957600" cy="2418900"/>
            </a:xfrm>
          </p:grpSpPr>
          <p:cxnSp>
            <p:nvCxnSpPr>
              <p:cNvPr id="431" name="Google Shape;431;p21"/>
              <p:cNvCxnSpPr>
                <a:stCxn id="432" idx="0"/>
                <a:endCxn id="433" idx="0"/>
              </p:cNvCxnSpPr>
              <p:nvPr/>
            </p:nvCxnSpPr>
            <p:spPr>
              <a:xfrm rot="-5400000" flipH="1">
                <a:off x="5984910" y="2111073"/>
                <a:ext cx="600" cy="718200"/>
              </a:xfrm>
              <a:prstGeom prst="curvedConnector3">
                <a:avLst>
                  <a:gd name="adj1" fmla="val -39687500"/>
                </a:avLst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1"/>
              <p:cNvSpPr/>
              <p:nvPr/>
            </p:nvSpPr>
            <p:spPr>
              <a:xfrm>
                <a:off x="5506410" y="2469873"/>
                <a:ext cx="239400" cy="2418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6224610" y="2469873"/>
                <a:ext cx="239400" cy="2418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" name="Google Shape;434;p21"/>
          <p:cNvGrpSpPr/>
          <p:nvPr/>
        </p:nvGrpSpPr>
        <p:grpSpPr>
          <a:xfrm>
            <a:off x="5353984" y="2830451"/>
            <a:ext cx="6338160" cy="3745501"/>
            <a:chOff x="4015488" y="2830450"/>
            <a:chExt cx="4753620" cy="3745502"/>
          </a:xfrm>
        </p:grpSpPr>
        <p:cxnSp>
          <p:nvCxnSpPr>
            <p:cNvPr id="435" name="Google Shape;435;p21"/>
            <p:cNvCxnSpPr/>
            <p:nvPr/>
          </p:nvCxnSpPr>
          <p:spPr>
            <a:xfrm rot="5400000">
              <a:off x="6013560" y="3704500"/>
              <a:ext cx="2760900" cy="1012800"/>
            </a:xfrm>
            <a:prstGeom prst="curvedConnector3">
              <a:avLst>
                <a:gd name="adj1" fmla="val -58456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36" name="Google Shape;436;p21"/>
            <p:cNvSpPr txBox="1"/>
            <p:nvPr/>
          </p:nvSpPr>
          <p:spPr>
            <a:xfrm>
              <a:off x="4015488" y="6119352"/>
              <a:ext cx="38286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400"/>
              </a:pPr>
              <a:r>
                <a:rPr lang="en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Structure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" name="Google Shape;437;p21"/>
            <p:cNvGrpSpPr/>
            <p:nvPr/>
          </p:nvGrpSpPr>
          <p:grpSpPr>
            <a:xfrm>
              <a:off x="5341810" y="5100220"/>
              <a:ext cx="1425565" cy="916883"/>
              <a:chOff x="5341810" y="5100220"/>
              <a:chExt cx="1425565" cy="916883"/>
            </a:xfrm>
          </p:grpSpPr>
          <p:sp>
            <p:nvSpPr>
              <p:cNvPr id="438" name="Google Shape;438;p21"/>
              <p:cNvSpPr/>
              <p:nvPr/>
            </p:nvSpPr>
            <p:spPr>
              <a:xfrm>
                <a:off x="5816450" y="5525775"/>
                <a:ext cx="38230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92" h="2233" extrusionOk="0">
                    <a:moveTo>
                      <a:pt x="0" y="2233"/>
                    </a:moveTo>
                    <a:cubicBezTo>
                      <a:pt x="1278" y="1861"/>
                      <a:pt x="5118" y="7"/>
                      <a:pt x="7667" y="0"/>
                    </a:cubicBezTo>
                    <a:cubicBezTo>
                      <a:pt x="10216" y="-7"/>
                      <a:pt x="14021" y="1826"/>
                      <a:pt x="15292" y="2191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5341810" y="5100220"/>
                <a:ext cx="1324886" cy="916883"/>
              </a:xfrm>
              <a:custGeom>
                <a:avLst/>
                <a:gdLst/>
                <a:ahLst/>
                <a:cxnLst/>
                <a:rect l="l" t="t" r="r" b="b"/>
                <a:pathLst>
                  <a:path w="153610" h="90467" extrusionOk="0">
                    <a:moveTo>
                      <a:pt x="4487" y="32777"/>
                    </a:moveTo>
                    <a:cubicBezTo>
                      <a:pt x="-17802" y="96766"/>
                      <a:pt x="49538" y="75763"/>
                      <a:pt x="62121" y="70343"/>
                    </a:cubicBezTo>
                    <a:cubicBezTo>
                      <a:pt x="74704" y="64923"/>
                      <a:pt x="7874" y="-4759"/>
                      <a:pt x="79985" y="258"/>
                    </a:cubicBezTo>
                    <a:cubicBezTo>
                      <a:pt x="152096" y="5275"/>
                      <a:pt x="79135" y="56550"/>
                      <a:pt x="91406" y="67442"/>
                    </a:cubicBezTo>
                    <a:cubicBezTo>
                      <a:pt x="103677" y="78334"/>
                      <a:pt x="153354" y="114305"/>
                      <a:pt x="153610" y="65609"/>
                    </a:cubicBezTo>
                  </a:path>
                </a:pathLst>
              </a:custGeom>
              <a:noFill/>
              <a:ln w="1143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121867" tIns="60933" rIns="121867" bIns="60933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endParaRPr sz="18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 rot="1016770">
                <a:off x="5429459" y="5801430"/>
                <a:ext cx="153359" cy="153359"/>
              </a:xfrm>
              <a:prstGeom prst="rect">
                <a:avLst/>
              </a:prstGeom>
              <a:solidFill>
                <a:srgbClr val="93C47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 rot="656179">
                <a:off x="6600832" y="5743396"/>
                <a:ext cx="153386" cy="153386"/>
              </a:xfrm>
              <a:prstGeom prst="rect">
                <a:avLst/>
              </a:prstGeom>
              <a:solidFill>
                <a:srgbClr val="FFD96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 rot="-1410450">
                <a:off x="5750492" y="5504589"/>
                <a:ext cx="153434" cy="153434"/>
              </a:xfrm>
              <a:prstGeom prst="rect">
                <a:avLst/>
              </a:prstGeom>
              <a:solidFill>
                <a:srgbClr val="6D9E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 rot="1870494">
                <a:off x="6118438" y="5504506"/>
                <a:ext cx="153578" cy="153578"/>
              </a:xfrm>
              <a:prstGeom prst="rect">
                <a:avLst/>
              </a:prstGeom>
              <a:solidFill>
                <a:srgbClr val="FFD96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21"/>
            <p:cNvGrpSpPr/>
            <p:nvPr/>
          </p:nvGrpSpPr>
          <p:grpSpPr>
            <a:xfrm>
              <a:off x="8206091" y="3011337"/>
              <a:ext cx="563016" cy="1962884"/>
              <a:chOff x="8206091" y="3011337"/>
              <a:chExt cx="563016" cy="1962884"/>
            </a:xfrm>
          </p:grpSpPr>
          <p:sp>
            <p:nvSpPr>
              <p:cNvPr id="445" name="Google Shape;445;p21"/>
              <p:cNvSpPr/>
              <p:nvPr/>
            </p:nvSpPr>
            <p:spPr>
              <a:xfrm rot="983120">
                <a:off x="8282823" y="3773301"/>
                <a:ext cx="288429" cy="585533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23421" extrusionOk="0">
                    <a:moveTo>
                      <a:pt x="6145" y="0"/>
                    </a:moveTo>
                    <a:cubicBezTo>
                      <a:pt x="5134" y="1741"/>
                      <a:pt x="557" y="6881"/>
                      <a:pt x="79" y="10447"/>
                    </a:cubicBezTo>
                    <a:cubicBezTo>
                      <a:pt x="-398" y="14014"/>
                      <a:pt x="1370" y="19237"/>
                      <a:pt x="3280" y="21399"/>
                    </a:cubicBezTo>
                    <a:cubicBezTo>
                      <a:pt x="5190" y="23561"/>
                      <a:pt x="10161" y="23084"/>
                      <a:pt x="11537" y="23421"/>
                    </a:cubicBez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 rot="5572250">
                <a:off x="7590474" y="3781476"/>
                <a:ext cx="1893554" cy="369337"/>
              </a:xfrm>
              <a:custGeom>
                <a:avLst/>
                <a:gdLst/>
                <a:ahLst/>
                <a:cxnLst/>
                <a:rect l="l" t="t" r="r" b="b"/>
                <a:pathLst>
                  <a:path w="247942" h="53441" extrusionOk="0">
                    <a:moveTo>
                      <a:pt x="0" y="28430"/>
                    </a:moveTo>
                    <a:cubicBezTo>
                      <a:pt x="6506" y="53991"/>
                      <a:pt x="47142" y="56615"/>
                      <a:pt x="59597" y="50959"/>
                    </a:cubicBezTo>
                    <a:cubicBezTo>
                      <a:pt x="72052" y="45303"/>
                      <a:pt x="98340" y="28219"/>
                      <a:pt x="118600" y="25601"/>
                    </a:cubicBezTo>
                    <a:cubicBezTo>
                      <a:pt x="138860" y="22983"/>
                      <a:pt x="165693" y="36404"/>
                      <a:pt x="181157" y="35248"/>
                    </a:cubicBezTo>
                    <a:cubicBezTo>
                      <a:pt x="196621" y="34092"/>
                      <a:pt x="235252" y="34216"/>
                      <a:pt x="247942" y="0"/>
                    </a:cubicBezTo>
                  </a:path>
                </a:pathLst>
              </a:custGeom>
              <a:noFill/>
              <a:ln w="1143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121867" tIns="60933" rIns="121867" bIns="60933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endParaRPr sz="18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 rot="195610">
                <a:off x="8314015" y="3271409"/>
                <a:ext cx="142431" cy="142431"/>
              </a:xfrm>
              <a:prstGeom prst="rect">
                <a:avLst/>
              </a:prstGeom>
              <a:solidFill>
                <a:srgbClr val="93C47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 rot="-938814">
                <a:off x="8457742" y="3734716"/>
                <a:ext cx="142376" cy="142665"/>
              </a:xfrm>
              <a:prstGeom prst="rect">
                <a:avLst/>
              </a:prstGeom>
              <a:solidFill>
                <a:srgbClr val="6D9E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 rot="530827">
                <a:off x="8400485" y="4300077"/>
                <a:ext cx="142394" cy="142394"/>
              </a:xfrm>
              <a:prstGeom prst="rect">
                <a:avLst/>
              </a:prstGeom>
              <a:solidFill>
                <a:srgbClr val="FFD96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 rot="1522832">
                <a:off x="8567346" y="4807730"/>
                <a:ext cx="142781" cy="142781"/>
              </a:xfrm>
              <a:prstGeom prst="rect">
                <a:avLst/>
              </a:prstGeom>
              <a:solidFill>
                <a:srgbClr val="FFD96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800"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1" name="Google Shape;451;p21"/>
          <p:cNvSpPr/>
          <p:nvPr/>
        </p:nvSpPr>
        <p:spPr>
          <a:xfrm>
            <a:off x="4816375" y="2704424"/>
            <a:ext cx="336400" cy="28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1"/>
          <p:cNvSpPr/>
          <p:nvPr/>
        </p:nvSpPr>
        <p:spPr>
          <a:xfrm>
            <a:off x="4749556" y="3528441"/>
            <a:ext cx="470000" cy="27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513" y="46595"/>
                </a:moveTo>
                <a:cubicBezTo>
                  <a:pt x="28108" y="44768"/>
                  <a:pt x="28259" y="38949"/>
                  <a:pt x="27027" y="34261"/>
                </a:cubicBezTo>
                <a:cubicBezTo>
                  <a:pt x="26314" y="31553"/>
                  <a:pt x="25688" y="27970"/>
                  <a:pt x="23783" y="26038"/>
                </a:cubicBezTo>
                <a:cubicBezTo>
                  <a:pt x="22894" y="25136"/>
                  <a:pt x="21621" y="25125"/>
                  <a:pt x="20540" y="24668"/>
                </a:cubicBezTo>
                <a:cubicBezTo>
                  <a:pt x="20180" y="31520"/>
                  <a:pt x="20700" y="38540"/>
                  <a:pt x="19459" y="45225"/>
                </a:cubicBezTo>
                <a:cubicBezTo>
                  <a:pt x="19161" y="46828"/>
                  <a:pt x="17476" y="48365"/>
                  <a:pt x="16216" y="47966"/>
                </a:cubicBezTo>
                <a:cubicBezTo>
                  <a:pt x="15110" y="47615"/>
                  <a:pt x="15847" y="44982"/>
                  <a:pt x="15135" y="43854"/>
                </a:cubicBezTo>
                <a:cubicBezTo>
                  <a:pt x="14323" y="42568"/>
                  <a:pt x="12972" y="42027"/>
                  <a:pt x="11891" y="41113"/>
                </a:cubicBezTo>
                <a:cubicBezTo>
                  <a:pt x="6846" y="31520"/>
                  <a:pt x="9008" y="30150"/>
                  <a:pt x="5405" y="37002"/>
                </a:cubicBezTo>
                <a:cubicBezTo>
                  <a:pt x="5045" y="43854"/>
                  <a:pt x="5565" y="50874"/>
                  <a:pt x="4324" y="57559"/>
                </a:cubicBezTo>
                <a:cubicBezTo>
                  <a:pt x="4026" y="59162"/>
                  <a:pt x="1892" y="59014"/>
                  <a:pt x="1081" y="60300"/>
                </a:cubicBezTo>
                <a:cubicBezTo>
                  <a:pt x="369" y="61428"/>
                  <a:pt x="360" y="63041"/>
                  <a:pt x="0" y="64411"/>
                </a:cubicBezTo>
                <a:cubicBezTo>
                  <a:pt x="163" y="65654"/>
                  <a:pt x="1731" y="80218"/>
                  <a:pt x="3243" y="80857"/>
                </a:cubicBezTo>
                <a:lnTo>
                  <a:pt x="9729" y="83598"/>
                </a:lnTo>
                <a:cubicBezTo>
                  <a:pt x="22166" y="82612"/>
                  <a:pt x="25207" y="88211"/>
                  <a:pt x="29189" y="78116"/>
                </a:cubicBezTo>
                <a:cubicBezTo>
                  <a:pt x="29698" y="76824"/>
                  <a:pt x="29910" y="75375"/>
                  <a:pt x="30270" y="74005"/>
                </a:cubicBezTo>
                <a:cubicBezTo>
                  <a:pt x="29897" y="77784"/>
                  <a:pt x="29774" y="84854"/>
                  <a:pt x="28108" y="89080"/>
                </a:cubicBezTo>
                <a:cubicBezTo>
                  <a:pt x="27526" y="90553"/>
                  <a:pt x="26666" y="91821"/>
                  <a:pt x="25945" y="93191"/>
                </a:cubicBezTo>
                <a:cubicBezTo>
                  <a:pt x="25585" y="95018"/>
                  <a:pt x="25291" y="96869"/>
                  <a:pt x="24864" y="98673"/>
                </a:cubicBezTo>
                <a:cubicBezTo>
                  <a:pt x="24210" y="101440"/>
                  <a:pt x="22702" y="106896"/>
                  <a:pt x="22702" y="106896"/>
                </a:cubicBezTo>
                <a:cubicBezTo>
                  <a:pt x="23062" y="111007"/>
                  <a:pt x="21825" y="115920"/>
                  <a:pt x="23783" y="119230"/>
                </a:cubicBezTo>
                <a:cubicBezTo>
                  <a:pt x="24886" y="121093"/>
                  <a:pt x="27660" y="119151"/>
                  <a:pt x="29189" y="117859"/>
                </a:cubicBezTo>
                <a:cubicBezTo>
                  <a:pt x="30137" y="117058"/>
                  <a:pt x="29957" y="115137"/>
                  <a:pt x="30270" y="113748"/>
                </a:cubicBezTo>
                <a:cubicBezTo>
                  <a:pt x="30678" y="111937"/>
                  <a:pt x="30924" y="110070"/>
                  <a:pt x="31351" y="108266"/>
                </a:cubicBezTo>
                <a:cubicBezTo>
                  <a:pt x="33355" y="99799"/>
                  <a:pt x="32966" y="101430"/>
                  <a:pt x="35675" y="94562"/>
                </a:cubicBezTo>
                <a:cubicBezTo>
                  <a:pt x="36035" y="90907"/>
                  <a:pt x="36237" y="87221"/>
                  <a:pt x="36756" y="83598"/>
                </a:cubicBezTo>
                <a:cubicBezTo>
                  <a:pt x="36960" y="82176"/>
                  <a:pt x="36698" y="79486"/>
                  <a:pt x="37837" y="79486"/>
                </a:cubicBezTo>
                <a:cubicBezTo>
                  <a:pt x="39137" y="79486"/>
                  <a:pt x="39279" y="82227"/>
                  <a:pt x="40000" y="83598"/>
                </a:cubicBezTo>
                <a:cubicBezTo>
                  <a:pt x="40360" y="94562"/>
                  <a:pt x="39713" y="105653"/>
                  <a:pt x="41081" y="116489"/>
                </a:cubicBezTo>
                <a:cubicBezTo>
                  <a:pt x="41261" y="117916"/>
                  <a:pt x="43184" y="117859"/>
                  <a:pt x="44324" y="117859"/>
                </a:cubicBezTo>
                <a:cubicBezTo>
                  <a:pt x="45463" y="117859"/>
                  <a:pt x="46486" y="116946"/>
                  <a:pt x="47567" y="116489"/>
                </a:cubicBezTo>
                <a:cubicBezTo>
                  <a:pt x="47927" y="115118"/>
                  <a:pt x="48564" y="113818"/>
                  <a:pt x="48648" y="112378"/>
                </a:cubicBezTo>
                <a:cubicBezTo>
                  <a:pt x="49288" y="101434"/>
                  <a:pt x="47105" y="89943"/>
                  <a:pt x="49729" y="79486"/>
                </a:cubicBezTo>
                <a:cubicBezTo>
                  <a:pt x="50420" y="76733"/>
                  <a:pt x="56216" y="82227"/>
                  <a:pt x="56216" y="82227"/>
                </a:cubicBezTo>
                <a:cubicBezTo>
                  <a:pt x="59254" y="81877"/>
                  <a:pt x="67191" y="82123"/>
                  <a:pt x="71351" y="79486"/>
                </a:cubicBezTo>
                <a:cubicBezTo>
                  <a:pt x="72513" y="78750"/>
                  <a:pt x="73513" y="77659"/>
                  <a:pt x="74594" y="76745"/>
                </a:cubicBezTo>
                <a:cubicBezTo>
                  <a:pt x="75315" y="78116"/>
                  <a:pt x="76601" y="79221"/>
                  <a:pt x="76756" y="80857"/>
                </a:cubicBezTo>
                <a:cubicBezTo>
                  <a:pt x="77702" y="90846"/>
                  <a:pt x="75012" y="101606"/>
                  <a:pt x="77837" y="111007"/>
                </a:cubicBezTo>
                <a:cubicBezTo>
                  <a:pt x="78744" y="114026"/>
                  <a:pt x="82882" y="110093"/>
                  <a:pt x="85405" y="109637"/>
                </a:cubicBezTo>
                <a:cubicBezTo>
                  <a:pt x="85765" y="105525"/>
                  <a:pt x="86203" y="101424"/>
                  <a:pt x="86486" y="97302"/>
                </a:cubicBezTo>
                <a:cubicBezTo>
                  <a:pt x="86924" y="90915"/>
                  <a:pt x="86177" y="84281"/>
                  <a:pt x="87567" y="78116"/>
                </a:cubicBezTo>
                <a:cubicBezTo>
                  <a:pt x="88267" y="75010"/>
                  <a:pt x="88075" y="84562"/>
                  <a:pt x="88648" y="87709"/>
                </a:cubicBezTo>
                <a:cubicBezTo>
                  <a:pt x="89161" y="90524"/>
                  <a:pt x="90089" y="93191"/>
                  <a:pt x="90810" y="95932"/>
                </a:cubicBezTo>
                <a:cubicBezTo>
                  <a:pt x="91171" y="97302"/>
                  <a:pt x="91259" y="98841"/>
                  <a:pt x="91891" y="100043"/>
                </a:cubicBezTo>
                <a:lnTo>
                  <a:pt x="96216" y="108266"/>
                </a:lnTo>
                <a:cubicBezTo>
                  <a:pt x="97297" y="107809"/>
                  <a:pt x="98653" y="107917"/>
                  <a:pt x="99459" y="106896"/>
                </a:cubicBezTo>
                <a:cubicBezTo>
                  <a:pt x="100265" y="105874"/>
                  <a:pt x="100540" y="104229"/>
                  <a:pt x="100540" y="102784"/>
                </a:cubicBezTo>
                <a:cubicBezTo>
                  <a:pt x="100540" y="101527"/>
                  <a:pt x="98644" y="84143"/>
                  <a:pt x="98378" y="82227"/>
                </a:cubicBezTo>
                <a:cubicBezTo>
                  <a:pt x="97739" y="77639"/>
                  <a:pt x="96216" y="68523"/>
                  <a:pt x="96216" y="68523"/>
                </a:cubicBezTo>
                <a:cubicBezTo>
                  <a:pt x="96576" y="67152"/>
                  <a:pt x="96787" y="65703"/>
                  <a:pt x="97297" y="64411"/>
                </a:cubicBezTo>
                <a:cubicBezTo>
                  <a:pt x="98146" y="62258"/>
                  <a:pt x="101886" y="56267"/>
                  <a:pt x="102702" y="54818"/>
                </a:cubicBezTo>
                <a:cubicBezTo>
                  <a:pt x="103457" y="53478"/>
                  <a:pt x="104220" y="52137"/>
                  <a:pt x="104864" y="50707"/>
                </a:cubicBezTo>
                <a:cubicBezTo>
                  <a:pt x="106787" y="46442"/>
                  <a:pt x="106794" y="44756"/>
                  <a:pt x="109189" y="41113"/>
                </a:cubicBezTo>
                <a:cubicBezTo>
                  <a:pt x="110168" y="39625"/>
                  <a:pt x="111543" y="38579"/>
                  <a:pt x="112432" y="37002"/>
                </a:cubicBezTo>
                <a:cubicBezTo>
                  <a:pt x="115117" y="32236"/>
                  <a:pt x="115689" y="25969"/>
                  <a:pt x="116756" y="20556"/>
                </a:cubicBezTo>
                <a:cubicBezTo>
                  <a:pt x="118308" y="12688"/>
                  <a:pt x="117285" y="16824"/>
                  <a:pt x="120000" y="8222"/>
                </a:cubicBezTo>
                <a:cubicBezTo>
                  <a:pt x="119279" y="5938"/>
                  <a:pt x="119080" y="3260"/>
                  <a:pt x="117837" y="1370"/>
                </a:cubicBezTo>
                <a:cubicBezTo>
                  <a:pt x="115890" y="-1591"/>
                  <a:pt x="109225" y="1134"/>
                  <a:pt x="108108" y="1370"/>
                </a:cubicBezTo>
                <a:cubicBezTo>
                  <a:pt x="107387" y="2740"/>
                  <a:pt x="106473" y="3976"/>
                  <a:pt x="105945" y="5481"/>
                </a:cubicBezTo>
                <a:cubicBezTo>
                  <a:pt x="105020" y="8122"/>
                  <a:pt x="105048" y="11300"/>
                  <a:pt x="103783" y="13704"/>
                </a:cubicBezTo>
                <a:cubicBezTo>
                  <a:pt x="103062" y="15075"/>
                  <a:pt x="102149" y="16310"/>
                  <a:pt x="101621" y="17816"/>
                </a:cubicBezTo>
                <a:cubicBezTo>
                  <a:pt x="100696" y="20456"/>
                  <a:pt x="100180" y="23297"/>
                  <a:pt x="99459" y="26038"/>
                </a:cubicBezTo>
                <a:cubicBezTo>
                  <a:pt x="99099" y="27409"/>
                  <a:pt x="98888" y="28858"/>
                  <a:pt x="98378" y="30150"/>
                </a:cubicBezTo>
                <a:cubicBezTo>
                  <a:pt x="97657" y="31977"/>
                  <a:pt x="97015" y="33858"/>
                  <a:pt x="96216" y="35632"/>
                </a:cubicBezTo>
                <a:cubicBezTo>
                  <a:pt x="95571" y="37062"/>
                  <a:pt x="94581" y="38238"/>
                  <a:pt x="94054" y="39743"/>
                </a:cubicBezTo>
                <a:cubicBezTo>
                  <a:pt x="91236" y="47778"/>
                  <a:pt x="93927" y="47361"/>
                  <a:pt x="88648" y="50707"/>
                </a:cubicBezTo>
                <a:cubicBezTo>
                  <a:pt x="87629" y="51353"/>
                  <a:pt x="86486" y="51620"/>
                  <a:pt x="85405" y="52077"/>
                </a:cubicBezTo>
                <a:cubicBezTo>
                  <a:pt x="83603" y="51620"/>
                  <a:pt x="81812" y="51090"/>
                  <a:pt x="80000" y="50707"/>
                </a:cubicBezTo>
                <a:cubicBezTo>
                  <a:pt x="77486" y="50176"/>
                  <a:pt x="74923" y="50013"/>
                  <a:pt x="72432" y="49336"/>
                </a:cubicBezTo>
                <a:cubicBezTo>
                  <a:pt x="69904" y="48649"/>
                  <a:pt x="62670" y="45360"/>
                  <a:pt x="59459" y="45225"/>
                </a:cubicBezTo>
                <a:cubicBezTo>
                  <a:pt x="50455" y="44845"/>
                  <a:pt x="38918" y="48422"/>
                  <a:pt x="33513" y="4659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4762163" y="3132901"/>
            <a:ext cx="443200" cy="20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049" y="54545"/>
                </a:moveTo>
                <a:cubicBezTo>
                  <a:pt x="85280" y="53635"/>
                  <a:pt x="88758" y="56578"/>
                  <a:pt x="74758" y="46363"/>
                </a:cubicBezTo>
                <a:cubicBezTo>
                  <a:pt x="71558" y="44027"/>
                  <a:pt x="64791" y="40908"/>
                  <a:pt x="64791" y="40908"/>
                </a:cubicBezTo>
                <a:cubicBezTo>
                  <a:pt x="64237" y="38181"/>
                  <a:pt x="63912" y="35298"/>
                  <a:pt x="63129" y="32726"/>
                </a:cubicBezTo>
                <a:cubicBezTo>
                  <a:pt x="62236" y="29794"/>
                  <a:pt x="60617" y="27540"/>
                  <a:pt x="59807" y="24545"/>
                </a:cubicBezTo>
                <a:cubicBezTo>
                  <a:pt x="58384" y="19291"/>
                  <a:pt x="57592" y="13635"/>
                  <a:pt x="56484" y="8181"/>
                </a:cubicBezTo>
                <a:lnTo>
                  <a:pt x="54823" y="0"/>
                </a:lnTo>
                <a:cubicBezTo>
                  <a:pt x="53715" y="1818"/>
                  <a:pt x="52201" y="3154"/>
                  <a:pt x="51500" y="5454"/>
                </a:cubicBezTo>
                <a:cubicBezTo>
                  <a:pt x="49934" y="10597"/>
                  <a:pt x="49285" y="16363"/>
                  <a:pt x="48177" y="21817"/>
                </a:cubicBezTo>
                <a:lnTo>
                  <a:pt x="44855" y="38181"/>
                </a:lnTo>
                <a:cubicBezTo>
                  <a:pt x="44301" y="40908"/>
                  <a:pt x="44938" y="46102"/>
                  <a:pt x="43194" y="46363"/>
                </a:cubicBezTo>
                <a:lnTo>
                  <a:pt x="24919" y="49090"/>
                </a:lnTo>
                <a:cubicBezTo>
                  <a:pt x="23257" y="50000"/>
                  <a:pt x="21466" y="50421"/>
                  <a:pt x="19935" y="51818"/>
                </a:cubicBezTo>
                <a:cubicBezTo>
                  <a:pt x="16444" y="55002"/>
                  <a:pt x="9967" y="62727"/>
                  <a:pt x="9967" y="62727"/>
                </a:cubicBezTo>
                <a:lnTo>
                  <a:pt x="3322" y="79090"/>
                </a:lnTo>
                <a:lnTo>
                  <a:pt x="0" y="87272"/>
                </a:lnTo>
                <a:cubicBezTo>
                  <a:pt x="553" y="92727"/>
                  <a:pt x="478" y="98458"/>
                  <a:pt x="1661" y="103635"/>
                </a:cubicBezTo>
                <a:cubicBezTo>
                  <a:pt x="2351" y="106659"/>
                  <a:pt x="8834" y="113719"/>
                  <a:pt x="9967" y="114545"/>
                </a:cubicBezTo>
                <a:cubicBezTo>
                  <a:pt x="13168" y="116880"/>
                  <a:pt x="19935" y="120000"/>
                  <a:pt x="19935" y="120000"/>
                </a:cubicBezTo>
                <a:cubicBezTo>
                  <a:pt x="26580" y="119090"/>
                  <a:pt x="33254" y="118630"/>
                  <a:pt x="39871" y="117272"/>
                </a:cubicBezTo>
                <a:cubicBezTo>
                  <a:pt x="45148" y="116189"/>
                  <a:pt x="51662" y="111070"/>
                  <a:pt x="56484" y="109091"/>
                </a:cubicBezTo>
                <a:cubicBezTo>
                  <a:pt x="66525" y="104969"/>
                  <a:pt x="60965" y="107548"/>
                  <a:pt x="73097" y="100909"/>
                </a:cubicBezTo>
                <a:lnTo>
                  <a:pt x="78081" y="98181"/>
                </a:lnTo>
                <a:cubicBezTo>
                  <a:pt x="78559" y="97006"/>
                  <a:pt x="82906" y="85142"/>
                  <a:pt x="84726" y="84545"/>
                </a:cubicBezTo>
                <a:cubicBezTo>
                  <a:pt x="86444" y="83981"/>
                  <a:pt x="88049" y="86363"/>
                  <a:pt x="89711" y="87272"/>
                </a:cubicBezTo>
                <a:cubicBezTo>
                  <a:pt x="90818" y="90000"/>
                  <a:pt x="92140" y="92522"/>
                  <a:pt x="93033" y="95454"/>
                </a:cubicBezTo>
                <a:cubicBezTo>
                  <a:pt x="93816" y="98025"/>
                  <a:pt x="93793" y="101170"/>
                  <a:pt x="94694" y="103635"/>
                </a:cubicBezTo>
                <a:cubicBezTo>
                  <a:pt x="95500" y="105841"/>
                  <a:pt x="97039" y="107082"/>
                  <a:pt x="98017" y="109091"/>
                </a:cubicBezTo>
                <a:cubicBezTo>
                  <a:pt x="99264" y="111650"/>
                  <a:pt x="100232" y="114545"/>
                  <a:pt x="101340" y="117272"/>
                </a:cubicBezTo>
                <a:cubicBezTo>
                  <a:pt x="105338" y="97579"/>
                  <a:pt x="101340" y="120991"/>
                  <a:pt x="101340" y="81818"/>
                </a:cubicBezTo>
                <a:cubicBezTo>
                  <a:pt x="101340" y="78943"/>
                  <a:pt x="102218" y="76207"/>
                  <a:pt x="103001" y="73636"/>
                </a:cubicBezTo>
                <a:cubicBezTo>
                  <a:pt x="104441" y="68908"/>
                  <a:pt x="107070" y="63383"/>
                  <a:pt x="109646" y="59999"/>
                </a:cubicBezTo>
                <a:cubicBezTo>
                  <a:pt x="111205" y="57952"/>
                  <a:pt x="112969" y="56363"/>
                  <a:pt x="114630" y="54545"/>
                </a:cubicBezTo>
                <a:cubicBezTo>
                  <a:pt x="115184" y="50908"/>
                  <a:pt x="115392" y="47081"/>
                  <a:pt x="116291" y="43636"/>
                </a:cubicBezTo>
                <a:cubicBezTo>
                  <a:pt x="117078" y="40623"/>
                  <a:pt x="121276" y="37272"/>
                  <a:pt x="119614" y="35454"/>
                </a:cubicBezTo>
                <a:cubicBezTo>
                  <a:pt x="117264" y="32882"/>
                  <a:pt x="114032" y="36962"/>
                  <a:pt x="111307" y="38181"/>
                </a:cubicBezTo>
                <a:cubicBezTo>
                  <a:pt x="92450" y="46625"/>
                  <a:pt x="108242" y="39334"/>
                  <a:pt x="96356" y="49090"/>
                </a:cubicBezTo>
                <a:cubicBezTo>
                  <a:pt x="94789" y="50376"/>
                  <a:pt x="92997" y="50750"/>
                  <a:pt x="91372" y="51818"/>
                </a:cubicBezTo>
                <a:cubicBezTo>
                  <a:pt x="90222" y="52572"/>
                  <a:pt x="90818" y="55454"/>
                  <a:pt x="88049" y="54545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4800767" y="3999605"/>
            <a:ext cx="367600" cy="2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956" y="53323"/>
                </a:moveTo>
                <a:cubicBezTo>
                  <a:pt x="86831" y="53005"/>
                  <a:pt x="84362" y="47112"/>
                  <a:pt x="82896" y="43801"/>
                </a:cubicBezTo>
                <a:cubicBezTo>
                  <a:pt x="78740" y="34414"/>
                  <a:pt x="84281" y="41470"/>
                  <a:pt x="77837" y="32374"/>
                </a:cubicBezTo>
                <a:cubicBezTo>
                  <a:pt x="75091" y="28498"/>
                  <a:pt x="73159" y="27584"/>
                  <a:pt x="69404" y="24757"/>
                </a:cubicBezTo>
                <a:cubicBezTo>
                  <a:pt x="65836" y="8644"/>
                  <a:pt x="70696" y="25043"/>
                  <a:pt x="62658" y="11426"/>
                </a:cubicBezTo>
                <a:cubicBezTo>
                  <a:pt x="61672" y="9756"/>
                  <a:pt x="61766" y="7508"/>
                  <a:pt x="60971" y="5712"/>
                </a:cubicBezTo>
                <a:cubicBezTo>
                  <a:pt x="60065" y="3665"/>
                  <a:pt x="58723" y="1904"/>
                  <a:pt x="57598" y="0"/>
                </a:cubicBezTo>
                <a:cubicBezTo>
                  <a:pt x="44863" y="21567"/>
                  <a:pt x="65124" y="-14894"/>
                  <a:pt x="52539" y="53323"/>
                </a:cubicBezTo>
                <a:cubicBezTo>
                  <a:pt x="52066" y="55885"/>
                  <a:pt x="48041" y="52053"/>
                  <a:pt x="45793" y="51418"/>
                </a:cubicBezTo>
                <a:cubicBezTo>
                  <a:pt x="36986" y="44789"/>
                  <a:pt x="44646" y="49507"/>
                  <a:pt x="32300" y="45705"/>
                </a:cubicBezTo>
                <a:cubicBezTo>
                  <a:pt x="28870" y="44649"/>
                  <a:pt x="25554" y="43166"/>
                  <a:pt x="22181" y="41896"/>
                </a:cubicBezTo>
                <a:cubicBezTo>
                  <a:pt x="20495" y="41261"/>
                  <a:pt x="18846" y="40479"/>
                  <a:pt x="17122" y="39992"/>
                </a:cubicBezTo>
                <a:lnTo>
                  <a:pt x="10375" y="38087"/>
                </a:lnTo>
                <a:cubicBezTo>
                  <a:pt x="7002" y="38722"/>
                  <a:pt x="2308" y="36903"/>
                  <a:pt x="256" y="39992"/>
                </a:cubicBezTo>
                <a:cubicBezTo>
                  <a:pt x="-1174" y="42147"/>
                  <a:pt x="3764" y="43661"/>
                  <a:pt x="5316" y="45705"/>
                </a:cubicBezTo>
                <a:cubicBezTo>
                  <a:pt x="7145" y="48115"/>
                  <a:pt x="8742" y="50740"/>
                  <a:pt x="10375" y="53323"/>
                </a:cubicBezTo>
                <a:cubicBezTo>
                  <a:pt x="11554" y="55185"/>
                  <a:pt x="12315" y="57418"/>
                  <a:pt x="13749" y="59036"/>
                </a:cubicBezTo>
                <a:cubicBezTo>
                  <a:pt x="15182" y="60655"/>
                  <a:pt x="17225" y="61415"/>
                  <a:pt x="18808" y="62845"/>
                </a:cubicBezTo>
                <a:cubicBezTo>
                  <a:pt x="20050" y="63967"/>
                  <a:pt x="20939" y="65532"/>
                  <a:pt x="22181" y="66654"/>
                </a:cubicBezTo>
                <a:cubicBezTo>
                  <a:pt x="23764" y="68083"/>
                  <a:pt x="25388" y="69533"/>
                  <a:pt x="27241" y="70462"/>
                </a:cubicBezTo>
                <a:cubicBezTo>
                  <a:pt x="30490" y="72093"/>
                  <a:pt x="37360" y="74271"/>
                  <a:pt x="37360" y="74271"/>
                </a:cubicBezTo>
                <a:cubicBezTo>
                  <a:pt x="38484" y="76176"/>
                  <a:pt x="40733" y="77695"/>
                  <a:pt x="40733" y="79984"/>
                </a:cubicBezTo>
                <a:cubicBezTo>
                  <a:pt x="40733" y="84217"/>
                  <a:pt x="34549" y="87814"/>
                  <a:pt x="32300" y="89507"/>
                </a:cubicBezTo>
                <a:cubicBezTo>
                  <a:pt x="29074" y="100433"/>
                  <a:pt x="32924" y="90234"/>
                  <a:pt x="25554" y="100933"/>
                </a:cubicBezTo>
                <a:cubicBezTo>
                  <a:pt x="23065" y="104546"/>
                  <a:pt x="18808" y="112359"/>
                  <a:pt x="18808" y="112359"/>
                </a:cubicBezTo>
                <a:cubicBezTo>
                  <a:pt x="18246" y="114264"/>
                  <a:pt x="16326" y="116277"/>
                  <a:pt x="17122" y="118072"/>
                </a:cubicBezTo>
                <a:cubicBezTo>
                  <a:pt x="19008" y="122332"/>
                  <a:pt x="29939" y="118225"/>
                  <a:pt x="30614" y="118072"/>
                </a:cubicBezTo>
                <a:cubicBezTo>
                  <a:pt x="40303" y="107131"/>
                  <a:pt x="35275" y="109970"/>
                  <a:pt x="44106" y="106646"/>
                </a:cubicBezTo>
                <a:cubicBezTo>
                  <a:pt x="53101" y="91411"/>
                  <a:pt x="41295" y="109820"/>
                  <a:pt x="52539" y="97124"/>
                </a:cubicBezTo>
                <a:cubicBezTo>
                  <a:pt x="60167" y="88510"/>
                  <a:pt x="51121" y="93214"/>
                  <a:pt x="60971" y="89507"/>
                </a:cubicBezTo>
                <a:cubicBezTo>
                  <a:pt x="63782" y="90141"/>
                  <a:pt x="66915" y="89805"/>
                  <a:pt x="69404" y="91411"/>
                </a:cubicBezTo>
                <a:cubicBezTo>
                  <a:pt x="71164" y="92546"/>
                  <a:pt x="71479" y="95366"/>
                  <a:pt x="72777" y="97124"/>
                </a:cubicBezTo>
                <a:cubicBezTo>
                  <a:pt x="74304" y="99193"/>
                  <a:pt x="75752" y="101529"/>
                  <a:pt x="77837" y="102837"/>
                </a:cubicBezTo>
                <a:cubicBezTo>
                  <a:pt x="80944" y="104787"/>
                  <a:pt x="84583" y="105376"/>
                  <a:pt x="87956" y="106646"/>
                </a:cubicBezTo>
                <a:cubicBezTo>
                  <a:pt x="89642" y="107281"/>
                  <a:pt x="91536" y="107437"/>
                  <a:pt x="93015" y="108551"/>
                </a:cubicBezTo>
                <a:lnTo>
                  <a:pt x="98074" y="112359"/>
                </a:lnTo>
                <a:cubicBezTo>
                  <a:pt x="98637" y="110455"/>
                  <a:pt x="100323" y="108551"/>
                  <a:pt x="99761" y="106646"/>
                </a:cubicBezTo>
                <a:cubicBezTo>
                  <a:pt x="98479" y="102304"/>
                  <a:pt x="95264" y="99029"/>
                  <a:pt x="93015" y="95220"/>
                </a:cubicBezTo>
                <a:cubicBezTo>
                  <a:pt x="91891" y="93315"/>
                  <a:pt x="90283" y="91678"/>
                  <a:pt x="89642" y="89507"/>
                </a:cubicBezTo>
                <a:cubicBezTo>
                  <a:pt x="89080" y="87602"/>
                  <a:pt x="89066" y="85361"/>
                  <a:pt x="87956" y="83793"/>
                </a:cubicBezTo>
                <a:cubicBezTo>
                  <a:pt x="86689" y="82006"/>
                  <a:pt x="84583" y="81254"/>
                  <a:pt x="82896" y="79984"/>
                </a:cubicBezTo>
                <a:cubicBezTo>
                  <a:pt x="82334" y="78080"/>
                  <a:pt x="80414" y="76067"/>
                  <a:pt x="81210" y="74271"/>
                </a:cubicBezTo>
                <a:cubicBezTo>
                  <a:pt x="82004" y="72476"/>
                  <a:pt x="84559" y="72918"/>
                  <a:pt x="86269" y="72367"/>
                </a:cubicBezTo>
                <a:cubicBezTo>
                  <a:pt x="101081" y="67588"/>
                  <a:pt x="85953" y="73121"/>
                  <a:pt x="98074" y="68558"/>
                </a:cubicBezTo>
                <a:cubicBezTo>
                  <a:pt x="99199" y="67288"/>
                  <a:pt x="100176" y="65826"/>
                  <a:pt x="101448" y="64749"/>
                </a:cubicBezTo>
                <a:cubicBezTo>
                  <a:pt x="104691" y="62002"/>
                  <a:pt x="108701" y="60368"/>
                  <a:pt x="111567" y="57132"/>
                </a:cubicBezTo>
                <a:cubicBezTo>
                  <a:pt x="118060" y="49800"/>
                  <a:pt x="115303" y="53659"/>
                  <a:pt x="120000" y="45705"/>
                </a:cubicBezTo>
                <a:cubicBezTo>
                  <a:pt x="111662" y="36289"/>
                  <a:pt x="117207" y="40624"/>
                  <a:pt x="94701" y="43801"/>
                </a:cubicBezTo>
                <a:cubicBezTo>
                  <a:pt x="92938" y="44050"/>
                  <a:pt x="91352" y="45154"/>
                  <a:pt x="89642" y="45705"/>
                </a:cubicBezTo>
                <a:cubicBezTo>
                  <a:pt x="87414" y="46424"/>
                  <a:pt x="89080" y="53640"/>
                  <a:pt x="87956" y="53323"/>
                </a:cubicBezTo>
                <a:close/>
              </a:path>
            </a:pathLst>
          </a:custGeom>
          <a:solidFill>
            <a:srgbClr val="B7B7B7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21"/>
          <p:cNvGrpSpPr/>
          <p:nvPr/>
        </p:nvGrpSpPr>
        <p:grpSpPr>
          <a:xfrm>
            <a:off x="4816361" y="4462191"/>
            <a:ext cx="367619" cy="194095"/>
            <a:chOff x="2260500" y="4354200"/>
            <a:chExt cx="326250" cy="229680"/>
          </a:xfrm>
        </p:grpSpPr>
        <p:sp>
          <p:nvSpPr>
            <p:cNvPr id="456" name="Google Shape;456;p21"/>
            <p:cNvSpPr/>
            <p:nvPr/>
          </p:nvSpPr>
          <p:spPr>
            <a:xfrm>
              <a:off x="2307659" y="4403425"/>
              <a:ext cx="35650" cy="79300"/>
            </a:xfrm>
            <a:custGeom>
              <a:avLst/>
              <a:gdLst/>
              <a:ahLst/>
              <a:cxnLst/>
              <a:rect l="l" t="t" r="r" b="b"/>
              <a:pathLst>
                <a:path w="1426" h="3172" extrusionOk="0">
                  <a:moveTo>
                    <a:pt x="1395" y="3172"/>
                  </a:moveTo>
                  <a:cubicBezTo>
                    <a:pt x="1519" y="2048"/>
                    <a:pt x="-608" y="799"/>
                    <a:pt x="192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7" name="Google Shape;457;p21"/>
            <p:cNvSpPr/>
            <p:nvPr/>
          </p:nvSpPr>
          <p:spPr>
            <a:xfrm>
              <a:off x="2399950" y="4389750"/>
              <a:ext cx="36275" cy="60150"/>
            </a:xfrm>
            <a:custGeom>
              <a:avLst/>
              <a:gdLst/>
              <a:ahLst/>
              <a:cxnLst/>
              <a:rect l="l" t="t" r="r" b="b"/>
              <a:pathLst>
                <a:path w="1451" h="2406" extrusionOk="0">
                  <a:moveTo>
                    <a:pt x="1422" y="2406"/>
                  </a:moveTo>
                  <a:cubicBezTo>
                    <a:pt x="1537" y="1482"/>
                    <a:pt x="896" y="25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8" name="Google Shape;458;p21"/>
            <p:cNvSpPr/>
            <p:nvPr/>
          </p:nvSpPr>
          <p:spPr>
            <a:xfrm>
              <a:off x="2260500" y="4514661"/>
              <a:ext cx="79275" cy="28225"/>
            </a:xfrm>
            <a:custGeom>
              <a:avLst/>
              <a:gdLst/>
              <a:ahLst/>
              <a:cxnLst/>
              <a:rect l="l" t="t" r="r" b="b"/>
              <a:pathLst>
                <a:path w="3171" h="1129" extrusionOk="0">
                  <a:moveTo>
                    <a:pt x="3171" y="35"/>
                  </a:moveTo>
                  <a:cubicBezTo>
                    <a:pt x="2061" y="-103"/>
                    <a:pt x="1100" y="929"/>
                    <a:pt x="0" y="1129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9" name="Google Shape;459;p21"/>
            <p:cNvSpPr/>
            <p:nvPr/>
          </p:nvSpPr>
          <p:spPr>
            <a:xfrm>
              <a:off x="2383550" y="4520355"/>
              <a:ext cx="30075" cy="63525"/>
            </a:xfrm>
            <a:custGeom>
              <a:avLst/>
              <a:gdLst/>
              <a:ahLst/>
              <a:cxnLst/>
              <a:rect l="l" t="t" r="r" b="b"/>
              <a:pathLst>
                <a:path w="1203" h="2541" extrusionOk="0">
                  <a:moveTo>
                    <a:pt x="0" y="26"/>
                  </a:moveTo>
                  <a:cubicBezTo>
                    <a:pt x="924" y="-77"/>
                    <a:pt x="1071" y="1621"/>
                    <a:pt x="1203" y="2541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0" name="Google Shape;460;p21"/>
            <p:cNvSpPr/>
            <p:nvPr/>
          </p:nvSpPr>
          <p:spPr>
            <a:xfrm>
              <a:off x="2481975" y="4493650"/>
              <a:ext cx="25400" cy="60150"/>
            </a:xfrm>
            <a:custGeom>
              <a:avLst/>
              <a:gdLst/>
              <a:ahLst/>
              <a:cxnLst/>
              <a:rect l="l" t="t" r="r" b="b"/>
              <a:pathLst>
                <a:path w="1016" h="2406" extrusionOk="0">
                  <a:moveTo>
                    <a:pt x="0" y="0"/>
                  </a:moveTo>
                  <a:cubicBezTo>
                    <a:pt x="721" y="480"/>
                    <a:pt x="1107" y="1548"/>
                    <a:pt x="985" y="2406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21"/>
            <p:cNvSpPr/>
            <p:nvPr/>
          </p:nvSpPr>
          <p:spPr>
            <a:xfrm>
              <a:off x="2533925" y="4392475"/>
              <a:ext cx="51975" cy="57425"/>
            </a:xfrm>
            <a:custGeom>
              <a:avLst/>
              <a:gdLst/>
              <a:ahLst/>
              <a:cxnLst/>
              <a:rect l="l" t="t" r="r" b="b"/>
              <a:pathLst>
                <a:path w="2079" h="2297" extrusionOk="0">
                  <a:moveTo>
                    <a:pt x="0" y="2297"/>
                  </a:moveTo>
                  <a:cubicBezTo>
                    <a:pt x="1033" y="2297"/>
                    <a:pt x="1795" y="993"/>
                    <a:pt x="2079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2" name="Google Shape;462;p21"/>
            <p:cNvSpPr/>
            <p:nvPr/>
          </p:nvSpPr>
          <p:spPr>
            <a:xfrm>
              <a:off x="2533925" y="4490077"/>
              <a:ext cx="52825" cy="50050"/>
            </a:xfrm>
            <a:custGeom>
              <a:avLst/>
              <a:gdLst/>
              <a:ahLst/>
              <a:cxnLst/>
              <a:rect l="l" t="t" r="r" b="b"/>
              <a:pathLst>
                <a:path w="2113" h="2002" extrusionOk="0">
                  <a:moveTo>
                    <a:pt x="0" y="34"/>
                  </a:moveTo>
                  <a:cubicBezTo>
                    <a:pt x="945" y="-102"/>
                    <a:pt x="2214" y="1057"/>
                    <a:pt x="2079" y="2002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" name="Google Shape;463;p21"/>
            <p:cNvSpPr/>
            <p:nvPr/>
          </p:nvSpPr>
          <p:spPr>
            <a:xfrm>
              <a:off x="2484704" y="4354200"/>
              <a:ext cx="19150" cy="73825"/>
            </a:xfrm>
            <a:custGeom>
              <a:avLst/>
              <a:gdLst/>
              <a:ahLst/>
              <a:cxnLst/>
              <a:rect l="l" t="t" r="r" b="b"/>
              <a:pathLst>
                <a:path w="766" h="2953" extrusionOk="0">
                  <a:moveTo>
                    <a:pt x="110" y="2953"/>
                  </a:moveTo>
                  <a:cubicBezTo>
                    <a:pt x="-209" y="1996"/>
                    <a:pt x="266" y="876"/>
                    <a:pt x="766" y="0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4" name="Google Shape;464;p21"/>
            <p:cNvSpPr/>
            <p:nvPr/>
          </p:nvSpPr>
          <p:spPr>
            <a:xfrm>
              <a:off x="2345250" y="4526475"/>
              <a:ext cx="21875" cy="57400"/>
            </a:xfrm>
            <a:custGeom>
              <a:avLst/>
              <a:gdLst/>
              <a:ahLst/>
              <a:cxnLst/>
              <a:rect l="l" t="t" r="r" b="b"/>
              <a:pathLst>
                <a:path w="875" h="2296" extrusionOk="0">
                  <a:moveTo>
                    <a:pt x="875" y="0"/>
                  </a:moveTo>
                  <a:cubicBezTo>
                    <a:pt x="193" y="454"/>
                    <a:pt x="811" y="2181"/>
                    <a:pt x="0" y="2296"/>
                  </a:cubicBezTo>
                </a:path>
              </a:pathLst>
            </a:cu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5" name="Google Shape;465;p21"/>
            <p:cNvSpPr/>
            <p:nvPr/>
          </p:nvSpPr>
          <p:spPr>
            <a:xfrm rot="-900530">
              <a:off x="2310948" y="4429206"/>
              <a:ext cx="252309" cy="101188"/>
            </a:xfrm>
            <a:prstGeom prst="flowChartTerminator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66" name="Google Shape;466;p21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them as restraints in folding simulations</a:t>
            </a:r>
            <a:endParaRPr sz="2400">
              <a:solidFill>
                <a:schemeClr val="dk1"/>
              </a:solidFill>
            </a:endParaRPr>
          </a:p>
          <a:p>
            <a:endParaRPr sz="2933">
              <a:solidFill>
                <a:schemeClr val="dk1"/>
              </a:solidFill>
            </a:endParaRPr>
          </a:p>
        </p:txBody>
      </p:sp>
      <p:sp>
        <p:nvSpPr>
          <p:cNvPr id="467" name="Google Shape;467;p21"/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Slide credit: Sergey </a:t>
            </a:r>
            <a:r>
              <a:rPr lang="en" sz="2400" dirty="0" err="1"/>
              <a:t>Ovchinnikov</a:t>
            </a: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5116-88E9-49D6-4619-D468B655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Position-specific scoring matrix (PSSM) model assumes independence of sequences and positions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756024-91BF-0C61-88BC-CAAD8B665090}"/>
              </a:ext>
            </a:extLst>
          </p:cNvPr>
          <p:cNvGrpSpPr/>
          <p:nvPr/>
        </p:nvGrpSpPr>
        <p:grpSpPr>
          <a:xfrm>
            <a:off x="3309825" y="1211450"/>
            <a:ext cx="6600308" cy="4421468"/>
            <a:chOff x="3309825" y="1211450"/>
            <a:chExt cx="6600308" cy="4421468"/>
          </a:xfrm>
        </p:grpSpPr>
        <p:sp>
          <p:nvSpPr>
            <p:cNvPr id="6" name="Google Shape;572;p27">
              <a:extLst>
                <a:ext uri="{FF2B5EF4-FFF2-40B4-BE49-F238E27FC236}">
                  <a16:creationId xmlns:a16="http://schemas.microsoft.com/office/drawing/2014/main" id="{666D221D-523D-EC5D-A116-480716732845}"/>
                </a:ext>
              </a:extLst>
            </p:cNvPr>
            <p:cNvSpPr/>
            <p:nvPr/>
          </p:nvSpPr>
          <p:spPr>
            <a:xfrm>
              <a:off x="3492913" y="2652662"/>
              <a:ext cx="729000" cy="12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r"/>
              <a:r>
                <a:rPr lang="en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Seq1</a:t>
              </a:r>
              <a:endParaRPr dirty="0"/>
            </a:p>
            <a:p>
              <a:pPr algn="r"/>
              <a:r>
                <a:rPr lang="en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Seq2</a:t>
              </a:r>
              <a:endParaRPr dirty="0"/>
            </a:p>
            <a:p>
              <a:pPr algn="r"/>
              <a:r>
                <a:rPr lang="en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Seq3</a:t>
              </a:r>
              <a:endParaRPr dirty="0"/>
            </a:p>
            <a:p>
              <a:pPr algn="r"/>
              <a:r>
                <a:rPr lang="en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Seq4</a:t>
              </a:r>
              <a:endParaRPr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73;p27">
              <a:extLst>
                <a:ext uri="{FF2B5EF4-FFF2-40B4-BE49-F238E27FC236}">
                  <a16:creationId xmlns:a16="http://schemas.microsoft.com/office/drawing/2014/main" id="{7F045A90-B53D-26F3-F684-3F10A5EBE3A2}"/>
                </a:ext>
              </a:extLst>
            </p:cNvPr>
            <p:cNvSpPr/>
            <p:nvPr/>
          </p:nvSpPr>
          <p:spPr>
            <a:xfrm>
              <a:off x="5968114" y="4408649"/>
              <a:ext cx="38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" sz="1600" b="1" dirty="0">
                  <a:solidFill>
                    <a:schemeClr val="dk1"/>
                  </a:solidFill>
                  <a:latin typeface="Helvetica" pitchFamily="2" charset="0"/>
                  <a:ea typeface="Calibri"/>
                  <a:cs typeface="Calibri"/>
                  <a:sym typeface="Calibri"/>
                </a:rPr>
                <a:t>Probability of sequence under PSSM:</a:t>
              </a:r>
              <a:endParaRPr sz="1600" dirty="0">
                <a:solidFill>
                  <a:schemeClr val="dk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574;p27">
              <a:extLst>
                <a:ext uri="{FF2B5EF4-FFF2-40B4-BE49-F238E27FC236}">
                  <a16:creationId xmlns:a16="http://schemas.microsoft.com/office/drawing/2014/main" id="{71763092-043A-E597-0F09-5D31974F17F8}"/>
                </a:ext>
              </a:extLst>
            </p:cNvPr>
            <p:cNvCxnSpPr>
              <a:stCxn id="16" idx="2"/>
              <a:endCxn id="23" idx="0"/>
            </p:cNvCxnSpPr>
            <p:nvPr/>
          </p:nvCxnSpPr>
          <p:spPr>
            <a:xfrm flipH="1">
              <a:off x="4071325" y="3822500"/>
              <a:ext cx="286800" cy="7053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577;p27">
              <a:extLst>
                <a:ext uri="{FF2B5EF4-FFF2-40B4-BE49-F238E27FC236}">
                  <a16:creationId xmlns:a16="http://schemas.microsoft.com/office/drawing/2014/main" id="{30AB28E1-02F8-97F1-B4FF-12D43B6C0132}"/>
                </a:ext>
              </a:extLst>
            </p:cNvPr>
            <p:cNvCxnSpPr>
              <a:stCxn id="19" idx="2"/>
              <a:endCxn id="24" idx="0"/>
            </p:cNvCxnSpPr>
            <p:nvPr/>
          </p:nvCxnSpPr>
          <p:spPr>
            <a:xfrm>
              <a:off x="4696725" y="3822500"/>
              <a:ext cx="286500" cy="7053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" name="Google Shape;580;p27">
              <a:extLst>
                <a:ext uri="{FF2B5EF4-FFF2-40B4-BE49-F238E27FC236}">
                  <a16:creationId xmlns:a16="http://schemas.microsoft.com/office/drawing/2014/main" id="{C2A4D249-2747-1AB5-0782-79AF32A3DFB1}"/>
                </a:ext>
              </a:extLst>
            </p:cNvPr>
            <p:cNvGrpSpPr/>
            <p:nvPr/>
          </p:nvGrpSpPr>
          <p:grpSpPr>
            <a:xfrm>
              <a:off x="3615686" y="4527866"/>
              <a:ext cx="6294447" cy="1105052"/>
              <a:chOff x="2091685" y="4527866"/>
              <a:chExt cx="6294447" cy="1105052"/>
            </a:xfrm>
          </p:grpSpPr>
          <p:sp>
            <p:nvSpPr>
              <p:cNvPr id="21" name="Google Shape;581;p27">
                <a:extLst>
                  <a:ext uri="{FF2B5EF4-FFF2-40B4-BE49-F238E27FC236}">
                    <a16:creationId xmlns:a16="http://schemas.microsoft.com/office/drawing/2014/main" id="{D9563D3D-DEA0-51E3-130D-02DA8E10D4AA}"/>
                  </a:ext>
                </a:extLst>
              </p:cNvPr>
              <p:cNvSpPr/>
              <p:nvPr/>
            </p:nvSpPr>
            <p:spPr>
              <a:xfrm>
                <a:off x="2091685" y="5271703"/>
                <a:ext cx="911400" cy="3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</a:t>
                </a:r>
                <a:r>
                  <a:rPr lang="en" b="1" baseline="-25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582;p27">
                <a:extLst>
                  <a:ext uri="{FF2B5EF4-FFF2-40B4-BE49-F238E27FC236}">
                    <a16:creationId xmlns:a16="http://schemas.microsoft.com/office/drawing/2014/main" id="{AF9F84AD-C84F-CE46-4A91-AB051B61BFE3}"/>
                  </a:ext>
                </a:extLst>
              </p:cNvPr>
              <p:cNvSpPr/>
              <p:nvPr/>
            </p:nvSpPr>
            <p:spPr>
              <a:xfrm>
                <a:off x="3003230" y="5282518"/>
                <a:ext cx="911400" cy="3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</a:t>
                </a:r>
                <a:r>
                  <a:rPr lang="en" b="1" baseline="-25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576;p27">
                <a:extLst>
                  <a:ext uri="{FF2B5EF4-FFF2-40B4-BE49-F238E27FC236}">
                    <a16:creationId xmlns:a16="http://schemas.microsoft.com/office/drawing/2014/main" id="{09BB0337-659D-2C05-7273-67AFEF7060BA}"/>
                  </a:ext>
                </a:extLst>
              </p:cNvPr>
              <p:cNvSpPr/>
              <p:nvPr/>
            </p:nvSpPr>
            <p:spPr>
              <a:xfrm>
                <a:off x="2091685" y="4527866"/>
                <a:ext cx="911400" cy="740100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rgbClr val="3366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0.5</a:t>
                </a:r>
                <a:br>
                  <a:rPr lang="en" b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b="1">
                    <a:solidFill>
                      <a:srgbClr val="BF9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0.5</a:t>
                </a:r>
                <a:endParaRPr>
                  <a:solidFill>
                    <a:srgbClr val="BF9000"/>
                  </a:solidFill>
                </a:endParaRPr>
              </a:p>
            </p:txBody>
          </p:sp>
          <p:sp>
            <p:nvSpPr>
              <p:cNvPr id="24" name="Google Shape;579;p27">
                <a:extLst>
                  <a:ext uri="{FF2B5EF4-FFF2-40B4-BE49-F238E27FC236}">
                    <a16:creationId xmlns:a16="http://schemas.microsoft.com/office/drawing/2014/main" id="{93825E6A-7D44-5A82-32D6-E1E6322027E8}"/>
                  </a:ext>
                </a:extLst>
              </p:cNvPr>
              <p:cNvSpPr/>
              <p:nvPr/>
            </p:nvSpPr>
            <p:spPr>
              <a:xfrm>
                <a:off x="3003230" y="4527866"/>
                <a:ext cx="912000" cy="740100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rgbClr val="3366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0.5</a:t>
                </a:r>
                <a:br>
                  <a:rPr lang="en" b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b="1">
                    <a:solidFill>
                      <a:srgbClr val="BF9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0.5</a:t>
                </a:r>
                <a:endParaRPr>
                  <a:solidFill>
                    <a:srgbClr val="BF9000"/>
                  </a:solidFill>
                </a:endParaRPr>
              </a:p>
            </p:txBody>
          </p:sp>
          <p:sp>
            <p:nvSpPr>
              <p:cNvPr id="25" name="Google Shape;583;p27">
                <a:extLst>
                  <a:ext uri="{FF2B5EF4-FFF2-40B4-BE49-F238E27FC236}">
                    <a16:creationId xmlns:a16="http://schemas.microsoft.com/office/drawing/2014/main" id="{FF90A07C-7AAB-3B32-7C6D-C544CD022781}"/>
                  </a:ext>
                </a:extLst>
              </p:cNvPr>
              <p:cNvSpPr/>
              <p:nvPr/>
            </p:nvSpPr>
            <p:spPr>
              <a:xfrm>
                <a:off x="4496332" y="4777981"/>
                <a:ext cx="38898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P(</a:t>
                </a:r>
                <a:r>
                  <a:rPr lang="en" b="1">
                    <a:solidFill>
                      <a:srgbClr val="1155CC"/>
                    </a:solidFill>
                    <a:highlight>
                      <a:srgbClr val="C9DAF8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r>
                  <a:rPr lang="en" b="1">
                    <a:solidFill>
                      <a:srgbClr val="7F6000"/>
                    </a:solidFill>
                    <a:highlight>
                      <a:srgbClr val="FFE599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)= P</a:t>
                </a:r>
                <a:r>
                  <a:rPr lang="en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[</a:t>
                </a:r>
                <a:r>
                  <a:rPr lang="en" b="1">
                    <a:solidFill>
                      <a:srgbClr val="1155CC"/>
                    </a:solidFill>
                    <a:highlight>
                      <a:srgbClr val="C9DAF8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] x P</a:t>
                </a:r>
                <a:r>
                  <a:rPr lang="en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[</a:t>
                </a:r>
                <a:r>
                  <a:rPr lang="en" b="1">
                    <a:solidFill>
                      <a:srgbClr val="7F6000"/>
                    </a:solidFill>
                    <a:highlight>
                      <a:srgbClr val="FFE599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] = 0.25</a:t>
                </a:r>
                <a:endParaRPr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" name="Google Shape;584;p27">
              <a:extLst>
                <a:ext uri="{FF2B5EF4-FFF2-40B4-BE49-F238E27FC236}">
                  <a16:creationId xmlns:a16="http://schemas.microsoft.com/office/drawing/2014/main" id="{944B8B42-E1F6-5497-E87B-EE644FF913FF}"/>
                </a:ext>
              </a:extLst>
            </p:cNvPr>
            <p:cNvSpPr txBox="1"/>
            <p:nvPr/>
          </p:nvSpPr>
          <p:spPr>
            <a:xfrm rot="-5400000">
              <a:off x="3786675" y="1606400"/>
              <a:ext cx="14412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Pos1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Pos2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" name="Google Shape;585;p27">
              <a:extLst>
                <a:ext uri="{FF2B5EF4-FFF2-40B4-BE49-F238E27FC236}">
                  <a16:creationId xmlns:a16="http://schemas.microsoft.com/office/drawing/2014/main" id="{9FB59FA0-8068-FCA8-5A79-40F746BBF54F}"/>
                </a:ext>
              </a:extLst>
            </p:cNvPr>
            <p:cNvSpPr/>
            <p:nvPr/>
          </p:nvSpPr>
          <p:spPr>
            <a:xfrm>
              <a:off x="3309825" y="4527880"/>
              <a:ext cx="305700" cy="7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1155CC"/>
                  </a:solidFill>
                  <a:highlight>
                    <a:srgbClr val="C9DAF8"/>
                  </a:highlight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br>
                <a:rPr lang="en" b="1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b="1">
                  <a:solidFill>
                    <a:srgbClr val="7F6000"/>
                  </a:solidFill>
                  <a:highlight>
                    <a:srgbClr val="FFE599"/>
                  </a:highlight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87;p27">
              <a:extLst>
                <a:ext uri="{FF2B5EF4-FFF2-40B4-BE49-F238E27FC236}">
                  <a16:creationId xmlns:a16="http://schemas.microsoft.com/office/drawing/2014/main" id="{C81E7B38-AA60-5A1B-9D93-6F0E136B8488}"/>
                </a:ext>
              </a:extLst>
            </p:cNvPr>
            <p:cNvSpPr/>
            <p:nvPr/>
          </p:nvSpPr>
          <p:spPr>
            <a:xfrm>
              <a:off x="4221925" y="27329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" name="Google Shape;588;p27">
              <a:extLst>
                <a:ext uri="{FF2B5EF4-FFF2-40B4-BE49-F238E27FC236}">
                  <a16:creationId xmlns:a16="http://schemas.microsoft.com/office/drawing/2014/main" id="{8FDB5428-5BAB-5B13-2334-AC23B167104C}"/>
                </a:ext>
              </a:extLst>
            </p:cNvPr>
            <p:cNvSpPr/>
            <p:nvPr/>
          </p:nvSpPr>
          <p:spPr>
            <a:xfrm>
              <a:off x="4221925" y="30053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" name="Google Shape;589;p27">
              <a:extLst>
                <a:ext uri="{FF2B5EF4-FFF2-40B4-BE49-F238E27FC236}">
                  <a16:creationId xmlns:a16="http://schemas.microsoft.com/office/drawing/2014/main" id="{F8499A4E-0971-DB33-FF14-6804774334FA}"/>
                </a:ext>
              </a:extLst>
            </p:cNvPr>
            <p:cNvSpPr/>
            <p:nvPr/>
          </p:nvSpPr>
          <p:spPr>
            <a:xfrm>
              <a:off x="4221925" y="32777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" name="Google Shape;575;p27">
              <a:extLst>
                <a:ext uri="{FF2B5EF4-FFF2-40B4-BE49-F238E27FC236}">
                  <a16:creationId xmlns:a16="http://schemas.microsoft.com/office/drawing/2014/main" id="{9841213D-46C0-C40D-05DE-BBD96F4885CE}"/>
                </a:ext>
              </a:extLst>
            </p:cNvPr>
            <p:cNvSpPr/>
            <p:nvPr/>
          </p:nvSpPr>
          <p:spPr>
            <a:xfrm>
              <a:off x="4221925" y="35501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7" name="Google Shape;590;p27">
              <a:extLst>
                <a:ext uri="{FF2B5EF4-FFF2-40B4-BE49-F238E27FC236}">
                  <a16:creationId xmlns:a16="http://schemas.microsoft.com/office/drawing/2014/main" id="{FA0C5D1D-025D-1794-C10C-D06F3CE35250}"/>
                </a:ext>
              </a:extLst>
            </p:cNvPr>
            <p:cNvSpPr/>
            <p:nvPr/>
          </p:nvSpPr>
          <p:spPr>
            <a:xfrm>
              <a:off x="4560525" y="30053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" name="Google Shape;591;p27">
              <a:extLst>
                <a:ext uri="{FF2B5EF4-FFF2-40B4-BE49-F238E27FC236}">
                  <a16:creationId xmlns:a16="http://schemas.microsoft.com/office/drawing/2014/main" id="{CB73C2A0-9DC5-33B3-1103-BA65BC9BAF6B}"/>
                </a:ext>
              </a:extLst>
            </p:cNvPr>
            <p:cNvSpPr/>
            <p:nvPr/>
          </p:nvSpPr>
          <p:spPr>
            <a:xfrm>
              <a:off x="4560525" y="27329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" name="Google Shape;578;p27">
              <a:extLst>
                <a:ext uri="{FF2B5EF4-FFF2-40B4-BE49-F238E27FC236}">
                  <a16:creationId xmlns:a16="http://schemas.microsoft.com/office/drawing/2014/main" id="{FA9C6C8B-C6D1-49E0-D7ED-A08C4B760182}"/>
                </a:ext>
              </a:extLst>
            </p:cNvPr>
            <p:cNvSpPr/>
            <p:nvPr/>
          </p:nvSpPr>
          <p:spPr>
            <a:xfrm>
              <a:off x="4560525" y="35501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" name="Google Shape;592;p27">
              <a:extLst>
                <a:ext uri="{FF2B5EF4-FFF2-40B4-BE49-F238E27FC236}">
                  <a16:creationId xmlns:a16="http://schemas.microsoft.com/office/drawing/2014/main" id="{21806CC5-A7F1-E4FB-67F4-A4AA00396EF1}"/>
                </a:ext>
              </a:extLst>
            </p:cNvPr>
            <p:cNvSpPr/>
            <p:nvPr/>
          </p:nvSpPr>
          <p:spPr>
            <a:xfrm>
              <a:off x="4560525" y="32777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" name="Google Shape;467;p21">
            <a:extLst>
              <a:ext uri="{FF2B5EF4-FFF2-40B4-BE49-F238E27FC236}">
                <a16:creationId xmlns:a16="http://schemas.microsoft.com/office/drawing/2014/main" id="{81CE4848-5279-D854-D601-B0D5947442B0}"/>
              </a:ext>
            </a:extLst>
          </p:cNvPr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Slide credit: Sergey </a:t>
            </a:r>
            <a:r>
              <a:rPr lang="en" sz="2400" dirty="0" err="1"/>
              <a:t>Ovchinnikov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3762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8FEAC2-C38B-47F7-39FA-C9E08D610033}"/>
              </a:ext>
            </a:extLst>
          </p:cNvPr>
          <p:cNvGrpSpPr/>
          <p:nvPr/>
        </p:nvGrpSpPr>
        <p:grpSpPr>
          <a:xfrm>
            <a:off x="3309825" y="1211450"/>
            <a:ext cx="7268406" cy="5016796"/>
            <a:chOff x="3309825" y="1211450"/>
            <a:chExt cx="7268406" cy="5016796"/>
          </a:xfrm>
        </p:grpSpPr>
        <p:sp>
          <p:nvSpPr>
            <p:cNvPr id="5" name="Google Shape;597;p28">
              <a:extLst>
                <a:ext uri="{FF2B5EF4-FFF2-40B4-BE49-F238E27FC236}">
                  <a16:creationId xmlns:a16="http://schemas.microsoft.com/office/drawing/2014/main" id="{44FC1387-3DBF-9D96-F2C7-BAC7DD39B01E}"/>
                </a:ext>
              </a:extLst>
            </p:cNvPr>
            <p:cNvSpPr/>
            <p:nvPr/>
          </p:nvSpPr>
          <p:spPr>
            <a:xfrm>
              <a:off x="3492913" y="2652662"/>
              <a:ext cx="729000" cy="12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Seq1</a:t>
              </a:r>
              <a:endParaRPr/>
            </a:p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Seq2</a:t>
              </a:r>
              <a:endParaRPr/>
            </a:p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Seq3</a:t>
              </a:r>
              <a:endParaRPr/>
            </a:p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Seq4</a:t>
              </a:r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" name="Google Shape;598;p28">
              <a:extLst>
                <a:ext uri="{FF2B5EF4-FFF2-40B4-BE49-F238E27FC236}">
                  <a16:creationId xmlns:a16="http://schemas.microsoft.com/office/drawing/2014/main" id="{A6512DF7-3573-D1C1-0DAF-BDD2F407A17B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4071625" y="3822500"/>
              <a:ext cx="286500" cy="705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600;p28">
              <a:extLst>
                <a:ext uri="{FF2B5EF4-FFF2-40B4-BE49-F238E27FC236}">
                  <a16:creationId xmlns:a16="http://schemas.microsoft.com/office/drawing/2014/main" id="{C4DC8CA3-C8D2-8065-5A75-3BBC7728214E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4696725" y="3822500"/>
              <a:ext cx="286500" cy="705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602;p28">
              <a:extLst>
                <a:ext uri="{FF2B5EF4-FFF2-40B4-BE49-F238E27FC236}">
                  <a16:creationId xmlns:a16="http://schemas.microsoft.com/office/drawing/2014/main" id="{37C8053D-7607-2333-9B00-36E4885D5687}"/>
                </a:ext>
              </a:extLst>
            </p:cNvPr>
            <p:cNvSpPr txBox="1"/>
            <p:nvPr/>
          </p:nvSpPr>
          <p:spPr>
            <a:xfrm rot="-5400000">
              <a:off x="3786675" y="1606400"/>
              <a:ext cx="14412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Pos1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Pos2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9" name="Google Shape;603;p28">
              <a:extLst>
                <a:ext uri="{FF2B5EF4-FFF2-40B4-BE49-F238E27FC236}">
                  <a16:creationId xmlns:a16="http://schemas.microsoft.com/office/drawing/2014/main" id="{4D378FEB-33D4-DA8A-5F84-C18479C748C8}"/>
                </a:ext>
              </a:extLst>
            </p:cNvPr>
            <p:cNvGrpSpPr/>
            <p:nvPr/>
          </p:nvGrpSpPr>
          <p:grpSpPr>
            <a:xfrm>
              <a:off x="3615685" y="4527867"/>
              <a:ext cx="6962546" cy="1700379"/>
              <a:chOff x="2091685" y="4527866"/>
              <a:chExt cx="6962546" cy="1700379"/>
            </a:xfrm>
          </p:grpSpPr>
          <p:sp>
            <p:nvSpPr>
              <p:cNvPr id="20" name="Google Shape;604;p28">
                <a:extLst>
                  <a:ext uri="{FF2B5EF4-FFF2-40B4-BE49-F238E27FC236}">
                    <a16:creationId xmlns:a16="http://schemas.microsoft.com/office/drawing/2014/main" id="{E9831AB2-40FB-7FFF-ABA9-9C039D7002C7}"/>
                  </a:ext>
                </a:extLst>
              </p:cNvPr>
              <p:cNvSpPr/>
              <p:nvPr/>
            </p:nvSpPr>
            <p:spPr>
              <a:xfrm>
                <a:off x="2091685" y="4527866"/>
                <a:ext cx="911400" cy="740100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rgbClr val="3366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br>
                  <a:rPr lang="en" b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b="1">
                    <a:solidFill>
                      <a:srgbClr val="BF9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endParaRPr>
                  <a:solidFill>
                    <a:srgbClr val="BF9000"/>
                  </a:solidFill>
                </a:endParaRPr>
              </a:p>
            </p:txBody>
          </p:sp>
          <p:sp>
            <p:nvSpPr>
              <p:cNvPr id="21" name="Google Shape;605;p28">
                <a:extLst>
                  <a:ext uri="{FF2B5EF4-FFF2-40B4-BE49-F238E27FC236}">
                    <a16:creationId xmlns:a16="http://schemas.microsoft.com/office/drawing/2014/main" id="{4218B5F8-48E9-C581-CC11-724C7E43889B}"/>
                  </a:ext>
                </a:extLst>
              </p:cNvPr>
              <p:cNvSpPr/>
              <p:nvPr/>
            </p:nvSpPr>
            <p:spPr>
              <a:xfrm>
                <a:off x="3003230" y="4527866"/>
                <a:ext cx="912000" cy="740100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rgbClr val="3366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br>
                  <a:rPr lang="en" b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b="1">
                    <a:solidFill>
                      <a:srgbClr val="BF9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endParaRPr>
                  <a:solidFill>
                    <a:srgbClr val="BF9000"/>
                  </a:solidFill>
                </a:endParaRPr>
              </a:p>
            </p:txBody>
          </p:sp>
          <p:sp>
            <p:nvSpPr>
              <p:cNvPr id="22" name="Google Shape;606;p28">
                <a:extLst>
                  <a:ext uri="{FF2B5EF4-FFF2-40B4-BE49-F238E27FC236}">
                    <a16:creationId xmlns:a16="http://schemas.microsoft.com/office/drawing/2014/main" id="{0BF051CA-FFF2-56D5-F962-296817A653CD}"/>
                  </a:ext>
                </a:extLst>
              </p:cNvPr>
              <p:cNvSpPr/>
              <p:nvPr/>
            </p:nvSpPr>
            <p:spPr>
              <a:xfrm>
                <a:off x="2091685" y="5271703"/>
                <a:ext cx="911400" cy="3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" b="1" baseline="-25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07;p28">
                <a:extLst>
                  <a:ext uri="{FF2B5EF4-FFF2-40B4-BE49-F238E27FC236}">
                    <a16:creationId xmlns:a16="http://schemas.microsoft.com/office/drawing/2014/main" id="{4EA9DB7E-F247-3452-25FC-DC57118E92A1}"/>
                  </a:ext>
                </a:extLst>
              </p:cNvPr>
              <p:cNvSpPr/>
              <p:nvPr/>
            </p:nvSpPr>
            <p:spPr>
              <a:xfrm>
                <a:off x="3003230" y="5282518"/>
                <a:ext cx="911400" cy="3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" b="1" baseline="-25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08;p28">
                <a:extLst>
                  <a:ext uri="{FF2B5EF4-FFF2-40B4-BE49-F238E27FC236}">
                    <a16:creationId xmlns:a16="http://schemas.microsoft.com/office/drawing/2014/main" id="{51B17FF0-5A12-F75D-A8D6-17D804211D85}"/>
                  </a:ext>
                </a:extLst>
              </p:cNvPr>
              <p:cNvSpPr/>
              <p:nvPr/>
            </p:nvSpPr>
            <p:spPr>
              <a:xfrm>
                <a:off x="4496331" y="4777981"/>
                <a:ext cx="45579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P(</a:t>
                </a:r>
                <a:r>
                  <a:rPr lang="en" b="1">
                    <a:solidFill>
                      <a:srgbClr val="1155CC"/>
                    </a:solidFill>
                    <a:highlight>
                      <a:srgbClr val="C9DAF8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r>
                  <a:rPr lang="en" b="1">
                    <a:solidFill>
                      <a:srgbClr val="7F6000"/>
                    </a:solidFill>
                    <a:highlight>
                      <a:srgbClr val="FFE599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)= exp(V</a:t>
                </a:r>
                <a:r>
                  <a:rPr lang="en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[</a:t>
                </a:r>
                <a:r>
                  <a:rPr lang="en" b="1">
                    <a:solidFill>
                      <a:srgbClr val="1155CC"/>
                    </a:solidFill>
                    <a:highlight>
                      <a:srgbClr val="C9DAF8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]+V</a:t>
                </a:r>
                <a:r>
                  <a:rPr lang="en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[</a:t>
                </a:r>
                <a:r>
                  <a:rPr lang="en" b="1">
                    <a:solidFill>
                      <a:srgbClr val="7F6000"/>
                    </a:solidFill>
                    <a:highlight>
                      <a:srgbClr val="FFE599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]) = </a:t>
                </a:r>
                <a:r>
                  <a:rPr lang="en" b="1" u="sng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0.25</a:t>
                </a:r>
                <a:endParaRPr b="1" u="sng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pic>
            <p:nvPicPr>
              <p:cNvPr id="25" name="Google Shape;609;p28">
                <a:extLst>
                  <a:ext uri="{FF2B5EF4-FFF2-40B4-BE49-F238E27FC236}">
                    <a16:creationId xmlns:a16="http://schemas.microsoft.com/office/drawing/2014/main" id="{7E24D52B-1F27-B605-0369-9C30E72FD121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881563" y="5267945"/>
                <a:ext cx="3167100" cy="960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Google Shape;610;p28">
              <a:extLst>
                <a:ext uri="{FF2B5EF4-FFF2-40B4-BE49-F238E27FC236}">
                  <a16:creationId xmlns:a16="http://schemas.microsoft.com/office/drawing/2014/main" id="{4900BCBA-3759-2D27-96BE-BE5565F9387C}"/>
                </a:ext>
              </a:extLst>
            </p:cNvPr>
            <p:cNvSpPr/>
            <p:nvPr/>
          </p:nvSpPr>
          <p:spPr>
            <a:xfrm>
              <a:off x="5968114" y="4408649"/>
              <a:ext cx="38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600" b="1" dirty="0">
                  <a:solidFill>
                    <a:schemeClr val="dk1"/>
                  </a:solidFill>
                  <a:latin typeface="Helvetica" pitchFamily="2" charset="0"/>
                  <a:ea typeface="Calibri"/>
                  <a:cs typeface="Calibri"/>
                  <a:sym typeface="Calibri"/>
                </a:rPr>
                <a:t>Probability of sequence under PSSM:</a:t>
              </a:r>
              <a:endParaRPr lang="en-US" sz="1600" dirty="0">
                <a:solidFill>
                  <a:schemeClr val="dk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11;p28">
              <a:extLst>
                <a:ext uri="{FF2B5EF4-FFF2-40B4-BE49-F238E27FC236}">
                  <a16:creationId xmlns:a16="http://schemas.microsoft.com/office/drawing/2014/main" id="{DC2A06EB-DDF3-71DF-98B0-E922CC288A27}"/>
                </a:ext>
              </a:extLst>
            </p:cNvPr>
            <p:cNvSpPr/>
            <p:nvPr/>
          </p:nvSpPr>
          <p:spPr>
            <a:xfrm>
              <a:off x="4221925" y="27329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" name="Google Shape;612;p28">
              <a:extLst>
                <a:ext uri="{FF2B5EF4-FFF2-40B4-BE49-F238E27FC236}">
                  <a16:creationId xmlns:a16="http://schemas.microsoft.com/office/drawing/2014/main" id="{9DB2E549-4DA1-D592-AF94-0CAD4AA8E0A2}"/>
                </a:ext>
              </a:extLst>
            </p:cNvPr>
            <p:cNvSpPr/>
            <p:nvPr/>
          </p:nvSpPr>
          <p:spPr>
            <a:xfrm>
              <a:off x="4221925" y="30053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" name="Google Shape;613;p28">
              <a:extLst>
                <a:ext uri="{FF2B5EF4-FFF2-40B4-BE49-F238E27FC236}">
                  <a16:creationId xmlns:a16="http://schemas.microsoft.com/office/drawing/2014/main" id="{2003D7F1-40CE-23A2-EF59-678FA7465DE5}"/>
                </a:ext>
              </a:extLst>
            </p:cNvPr>
            <p:cNvSpPr/>
            <p:nvPr/>
          </p:nvSpPr>
          <p:spPr>
            <a:xfrm>
              <a:off x="4221925" y="32777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" name="Google Shape;599;p28">
              <a:extLst>
                <a:ext uri="{FF2B5EF4-FFF2-40B4-BE49-F238E27FC236}">
                  <a16:creationId xmlns:a16="http://schemas.microsoft.com/office/drawing/2014/main" id="{00AF2F92-1D75-964C-8C68-CB4341AE8DD1}"/>
                </a:ext>
              </a:extLst>
            </p:cNvPr>
            <p:cNvSpPr/>
            <p:nvPr/>
          </p:nvSpPr>
          <p:spPr>
            <a:xfrm>
              <a:off x="4221925" y="35501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" name="Google Shape;614;p28">
              <a:extLst>
                <a:ext uri="{FF2B5EF4-FFF2-40B4-BE49-F238E27FC236}">
                  <a16:creationId xmlns:a16="http://schemas.microsoft.com/office/drawing/2014/main" id="{2B632479-873D-FE9C-0AB1-3E62347DA97E}"/>
                </a:ext>
              </a:extLst>
            </p:cNvPr>
            <p:cNvSpPr/>
            <p:nvPr/>
          </p:nvSpPr>
          <p:spPr>
            <a:xfrm>
              <a:off x="4560525" y="30053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" name="Google Shape;615;p28">
              <a:extLst>
                <a:ext uri="{FF2B5EF4-FFF2-40B4-BE49-F238E27FC236}">
                  <a16:creationId xmlns:a16="http://schemas.microsoft.com/office/drawing/2014/main" id="{975E548E-9006-5F8E-3AE0-DCC2342DB6E9}"/>
                </a:ext>
              </a:extLst>
            </p:cNvPr>
            <p:cNvSpPr/>
            <p:nvPr/>
          </p:nvSpPr>
          <p:spPr>
            <a:xfrm>
              <a:off x="4560525" y="27329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7" name="Google Shape;601;p28">
              <a:extLst>
                <a:ext uri="{FF2B5EF4-FFF2-40B4-BE49-F238E27FC236}">
                  <a16:creationId xmlns:a16="http://schemas.microsoft.com/office/drawing/2014/main" id="{6EB90555-7F7C-85BF-5BDC-0CC48345C707}"/>
                </a:ext>
              </a:extLst>
            </p:cNvPr>
            <p:cNvSpPr/>
            <p:nvPr/>
          </p:nvSpPr>
          <p:spPr>
            <a:xfrm>
              <a:off x="4560525" y="35501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" name="Google Shape;616;p28">
              <a:extLst>
                <a:ext uri="{FF2B5EF4-FFF2-40B4-BE49-F238E27FC236}">
                  <a16:creationId xmlns:a16="http://schemas.microsoft.com/office/drawing/2014/main" id="{A3C5638E-3092-5380-16F1-DD973D8D4307}"/>
                </a:ext>
              </a:extLst>
            </p:cNvPr>
            <p:cNvSpPr/>
            <p:nvPr/>
          </p:nvSpPr>
          <p:spPr>
            <a:xfrm>
              <a:off x="4560525" y="32777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" name="Google Shape;617;p28">
              <a:extLst>
                <a:ext uri="{FF2B5EF4-FFF2-40B4-BE49-F238E27FC236}">
                  <a16:creationId xmlns:a16="http://schemas.microsoft.com/office/drawing/2014/main" id="{D4882E16-6CC1-FDE5-F624-B6D28102C7B2}"/>
                </a:ext>
              </a:extLst>
            </p:cNvPr>
            <p:cNvSpPr/>
            <p:nvPr/>
          </p:nvSpPr>
          <p:spPr>
            <a:xfrm>
              <a:off x="3309825" y="4527880"/>
              <a:ext cx="305700" cy="7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1155CC"/>
                  </a:solidFill>
                  <a:highlight>
                    <a:srgbClr val="C9DAF8"/>
                  </a:highlight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br>
                <a:rPr lang="en" b="1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b="1">
                  <a:solidFill>
                    <a:srgbClr val="7F6000"/>
                  </a:solidFill>
                  <a:highlight>
                    <a:srgbClr val="FFE599"/>
                  </a:highlight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79C09BF-E026-AB66-7A66-89BE9B54426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Position-specific scoring matrix (PSSM) model assumes independence of sequences and positions</a:t>
            </a:r>
            <a:endParaRPr lang="en-US" sz="3600" dirty="0"/>
          </a:p>
        </p:txBody>
      </p:sp>
      <p:sp>
        <p:nvSpPr>
          <p:cNvPr id="29" name="Google Shape;467;p21">
            <a:extLst>
              <a:ext uri="{FF2B5EF4-FFF2-40B4-BE49-F238E27FC236}">
                <a16:creationId xmlns:a16="http://schemas.microsoft.com/office/drawing/2014/main" id="{C1030C1C-7C5C-618A-84CC-BE427CC8A833}"/>
              </a:ext>
            </a:extLst>
          </p:cNvPr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Slide credit: Sergey </a:t>
            </a:r>
            <a:r>
              <a:rPr lang="en" sz="2400" dirty="0" err="1"/>
              <a:t>Ovchinnikov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9717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6975-B8F6-415A-4FD8-054E462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Residues at certain positions co-evolve to maintain function across evolution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D11845-08DA-47BA-E66A-5EE6C89B440E}"/>
              </a:ext>
            </a:extLst>
          </p:cNvPr>
          <p:cNvGrpSpPr/>
          <p:nvPr/>
        </p:nvGrpSpPr>
        <p:grpSpPr>
          <a:xfrm>
            <a:off x="2366064" y="1651273"/>
            <a:ext cx="5898524" cy="4043861"/>
            <a:chOff x="2112676" y="1342800"/>
            <a:chExt cx="5898524" cy="4043861"/>
          </a:xfrm>
        </p:grpSpPr>
        <p:sp>
          <p:nvSpPr>
            <p:cNvPr id="5" name="Google Shape;633;p31">
              <a:extLst>
                <a:ext uri="{FF2B5EF4-FFF2-40B4-BE49-F238E27FC236}">
                  <a16:creationId xmlns:a16="http://schemas.microsoft.com/office/drawing/2014/main" id="{02601C68-595A-7CF6-BDB4-8F84B016D446}"/>
                </a:ext>
              </a:extLst>
            </p:cNvPr>
            <p:cNvSpPr/>
            <p:nvPr/>
          </p:nvSpPr>
          <p:spPr>
            <a:xfrm>
              <a:off x="41808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634;p31">
              <a:extLst>
                <a:ext uri="{FF2B5EF4-FFF2-40B4-BE49-F238E27FC236}">
                  <a16:creationId xmlns:a16="http://schemas.microsoft.com/office/drawing/2014/main" id="{99F20BB4-CFC4-D743-8C91-E87918D2B804}"/>
                </a:ext>
              </a:extLst>
            </p:cNvPr>
            <p:cNvSpPr/>
            <p:nvPr/>
          </p:nvSpPr>
          <p:spPr>
            <a:xfrm>
              <a:off x="44202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635;p31">
              <a:extLst>
                <a:ext uri="{FF2B5EF4-FFF2-40B4-BE49-F238E27FC236}">
                  <a16:creationId xmlns:a16="http://schemas.microsoft.com/office/drawing/2014/main" id="{E2B5128B-5D13-42CA-46E3-985AC05ADA31}"/>
                </a:ext>
              </a:extLst>
            </p:cNvPr>
            <p:cNvSpPr/>
            <p:nvPr/>
          </p:nvSpPr>
          <p:spPr>
            <a:xfrm>
              <a:off x="48990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636;p31">
              <a:extLst>
                <a:ext uri="{FF2B5EF4-FFF2-40B4-BE49-F238E27FC236}">
                  <a16:creationId xmlns:a16="http://schemas.microsoft.com/office/drawing/2014/main" id="{269737EE-58B8-700D-C4FE-A0B012834A6A}"/>
                </a:ext>
              </a:extLst>
            </p:cNvPr>
            <p:cNvSpPr/>
            <p:nvPr/>
          </p:nvSpPr>
          <p:spPr>
            <a:xfrm>
              <a:off x="51384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637;p31">
              <a:extLst>
                <a:ext uri="{FF2B5EF4-FFF2-40B4-BE49-F238E27FC236}">
                  <a16:creationId xmlns:a16="http://schemas.microsoft.com/office/drawing/2014/main" id="{3BF1674B-B6C2-A3B7-F0B8-A379F6031C14}"/>
                </a:ext>
              </a:extLst>
            </p:cNvPr>
            <p:cNvSpPr/>
            <p:nvPr/>
          </p:nvSpPr>
          <p:spPr>
            <a:xfrm>
              <a:off x="53778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638;p31">
              <a:extLst>
                <a:ext uri="{FF2B5EF4-FFF2-40B4-BE49-F238E27FC236}">
                  <a16:creationId xmlns:a16="http://schemas.microsoft.com/office/drawing/2014/main" id="{6812317E-F670-724E-1423-D779049AAECF}"/>
                </a:ext>
              </a:extLst>
            </p:cNvPr>
            <p:cNvSpPr/>
            <p:nvPr/>
          </p:nvSpPr>
          <p:spPr>
            <a:xfrm>
              <a:off x="58566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639;p31">
              <a:extLst>
                <a:ext uri="{FF2B5EF4-FFF2-40B4-BE49-F238E27FC236}">
                  <a16:creationId xmlns:a16="http://schemas.microsoft.com/office/drawing/2014/main" id="{E73012A5-394D-DC09-01AD-0F33C69EF543}"/>
                </a:ext>
              </a:extLst>
            </p:cNvPr>
            <p:cNvSpPr/>
            <p:nvPr/>
          </p:nvSpPr>
          <p:spPr>
            <a:xfrm>
              <a:off x="41808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640;p31">
              <a:extLst>
                <a:ext uri="{FF2B5EF4-FFF2-40B4-BE49-F238E27FC236}">
                  <a16:creationId xmlns:a16="http://schemas.microsoft.com/office/drawing/2014/main" id="{D79FD9E3-94A7-FFF5-3C52-499569BEDDE6}"/>
                </a:ext>
              </a:extLst>
            </p:cNvPr>
            <p:cNvSpPr/>
            <p:nvPr/>
          </p:nvSpPr>
          <p:spPr>
            <a:xfrm>
              <a:off x="44202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641;p31">
              <a:extLst>
                <a:ext uri="{FF2B5EF4-FFF2-40B4-BE49-F238E27FC236}">
                  <a16:creationId xmlns:a16="http://schemas.microsoft.com/office/drawing/2014/main" id="{30F3959C-E6D7-BE4A-C86D-6E71071A4ACC}"/>
                </a:ext>
              </a:extLst>
            </p:cNvPr>
            <p:cNvSpPr/>
            <p:nvPr/>
          </p:nvSpPr>
          <p:spPr>
            <a:xfrm>
              <a:off x="48990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642;p31">
              <a:extLst>
                <a:ext uri="{FF2B5EF4-FFF2-40B4-BE49-F238E27FC236}">
                  <a16:creationId xmlns:a16="http://schemas.microsoft.com/office/drawing/2014/main" id="{EE340205-7FA9-18E5-C1D6-7AA73378271E}"/>
                </a:ext>
              </a:extLst>
            </p:cNvPr>
            <p:cNvSpPr/>
            <p:nvPr/>
          </p:nvSpPr>
          <p:spPr>
            <a:xfrm>
              <a:off x="51384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643;p31">
              <a:extLst>
                <a:ext uri="{FF2B5EF4-FFF2-40B4-BE49-F238E27FC236}">
                  <a16:creationId xmlns:a16="http://schemas.microsoft.com/office/drawing/2014/main" id="{7392B61F-84C7-6BB2-9EFD-D5A7D925ADF2}"/>
                </a:ext>
              </a:extLst>
            </p:cNvPr>
            <p:cNvSpPr/>
            <p:nvPr/>
          </p:nvSpPr>
          <p:spPr>
            <a:xfrm>
              <a:off x="53778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644;p31">
              <a:extLst>
                <a:ext uri="{FF2B5EF4-FFF2-40B4-BE49-F238E27FC236}">
                  <a16:creationId xmlns:a16="http://schemas.microsoft.com/office/drawing/2014/main" id="{A7CD6CD6-4770-18CF-D340-B99CC60BEACA}"/>
                </a:ext>
              </a:extLst>
            </p:cNvPr>
            <p:cNvSpPr/>
            <p:nvPr/>
          </p:nvSpPr>
          <p:spPr>
            <a:xfrm>
              <a:off x="58566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645;p31">
              <a:extLst>
                <a:ext uri="{FF2B5EF4-FFF2-40B4-BE49-F238E27FC236}">
                  <a16:creationId xmlns:a16="http://schemas.microsoft.com/office/drawing/2014/main" id="{A0D7A2BA-670A-5DEA-2531-4E227E58F1CB}"/>
                </a:ext>
              </a:extLst>
            </p:cNvPr>
            <p:cNvSpPr/>
            <p:nvPr/>
          </p:nvSpPr>
          <p:spPr>
            <a:xfrm>
              <a:off x="60960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646;p31">
              <a:extLst>
                <a:ext uri="{FF2B5EF4-FFF2-40B4-BE49-F238E27FC236}">
                  <a16:creationId xmlns:a16="http://schemas.microsoft.com/office/drawing/2014/main" id="{E8A43921-994B-C1EA-EE74-0E119C151F44}"/>
                </a:ext>
              </a:extLst>
            </p:cNvPr>
            <p:cNvSpPr/>
            <p:nvPr/>
          </p:nvSpPr>
          <p:spPr>
            <a:xfrm>
              <a:off x="65748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647;p31">
              <a:extLst>
                <a:ext uri="{FF2B5EF4-FFF2-40B4-BE49-F238E27FC236}">
                  <a16:creationId xmlns:a16="http://schemas.microsoft.com/office/drawing/2014/main" id="{F129BBF4-3688-C2D8-7B1A-A90EDD11886C}"/>
                </a:ext>
              </a:extLst>
            </p:cNvPr>
            <p:cNvSpPr/>
            <p:nvPr/>
          </p:nvSpPr>
          <p:spPr>
            <a:xfrm>
              <a:off x="68142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648;p31">
              <a:extLst>
                <a:ext uri="{FF2B5EF4-FFF2-40B4-BE49-F238E27FC236}">
                  <a16:creationId xmlns:a16="http://schemas.microsoft.com/office/drawing/2014/main" id="{B34A49B3-5EDD-F32B-AD62-DA3F8AAE26D3}"/>
                </a:ext>
              </a:extLst>
            </p:cNvPr>
            <p:cNvSpPr/>
            <p:nvPr/>
          </p:nvSpPr>
          <p:spPr>
            <a:xfrm>
              <a:off x="70536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649;p31">
              <a:extLst>
                <a:ext uri="{FF2B5EF4-FFF2-40B4-BE49-F238E27FC236}">
                  <a16:creationId xmlns:a16="http://schemas.microsoft.com/office/drawing/2014/main" id="{464058B1-C022-78A2-F675-8103C56C319D}"/>
                </a:ext>
              </a:extLst>
            </p:cNvPr>
            <p:cNvSpPr/>
            <p:nvPr/>
          </p:nvSpPr>
          <p:spPr>
            <a:xfrm>
              <a:off x="72930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650;p31">
              <a:extLst>
                <a:ext uri="{FF2B5EF4-FFF2-40B4-BE49-F238E27FC236}">
                  <a16:creationId xmlns:a16="http://schemas.microsoft.com/office/drawing/2014/main" id="{5EEE3ADF-3AC9-5D12-C7FA-4A2629FE633A}"/>
                </a:ext>
              </a:extLst>
            </p:cNvPr>
            <p:cNvSpPr/>
            <p:nvPr/>
          </p:nvSpPr>
          <p:spPr>
            <a:xfrm>
              <a:off x="7532400" y="27107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651;p31">
              <a:extLst>
                <a:ext uri="{FF2B5EF4-FFF2-40B4-BE49-F238E27FC236}">
                  <a16:creationId xmlns:a16="http://schemas.microsoft.com/office/drawing/2014/main" id="{BC76E5EB-87C1-9C90-55E2-C46A02F8FDB9}"/>
                </a:ext>
              </a:extLst>
            </p:cNvPr>
            <p:cNvSpPr/>
            <p:nvPr/>
          </p:nvSpPr>
          <p:spPr>
            <a:xfrm>
              <a:off x="60960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652;p31">
              <a:extLst>
                <a:ext uri="{FF2B5EF4-FFF2-40B4-BE49-F238E27FC236}">
                  <a16:creationId xmlns:a16="http://schemas.microsoft.com/office/drawing/2014/main" id="{0727681E-CEEA-85BB-00B0-020B4EE47103}"/>
                </a:ext>
              </a:extLst>
            </p:cNvPr>
            <p:cNvSpPr/>
            <p:nvPr/>
          </p:nvSpPr>
          <p:spPr>
            <a:xfrm>
              <a:off x="65748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653;p31">
              <a:extLst>
                <a:ext uri="{FF2B5EF4-FFF2-40B4-BE49-F238E27FC236}">
                  <a16:creationId xmlns:a16="http://schemas.microsoft.com/office/drawing/2014/main" id="{E355EF88-BB85-8183-B827-B5FE1182CFA0}"/>
                </a:ext>
              </a:extLst>
            </p:cNvPr>
            <p:cNvSpPr/>
            <p:nvPr/>
          </p:nvSpPr>
          <p:spPr>
            <a:xfrm>
              <a:off x="68142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654;p31">
              <a:extLst>
                <a:ext uri="{FF2B5EF4-FFF2-40B4-BE49-F238E27FC236}">
                  <a16:creationId xmlns:a16="http://schemas.microsoft.com/office/drawing/2014/main" id="{71C8AFFA-5ABC-0E92-29B0-04EA7FB48390}"/>
                </a:ext>
              </a:extLst>
            </p:cNvPr>
            <p:cNvSpPr/>
            <p:nvPr/>
          </p:nvSpPr>
          <p:spPr>
            <a:xfrm>
              <a:off x="70536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655;p31">
              <a:extLst>
                <a:ext uri="{FF2B5EF4-FFF2-40B4-BE49-F238E27FC236}">
                  <a16:creationId xmlns:a16="http://schemas.microsoft.com/office/drawing/2014/main" id="{F3296D73-95EC-E7B4-A004-E947AF0F1522}"/>
                </a:ext>
              </a:extLst>
            </p:cNvPr>
            <p:cNvSpPr/>
            <p:nvPr/>
          </p:nvSpPr>
          <p:spPr>
            <a:xfrm>
              <a:off x="72930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656;p31">
              <a:extLst>
                <a:ext uri="{FF2B5EF4-FFF2-40B4-BE49-F238E27FC236}">
                  <a16:creationId xmlns:a16="http://schemas.microsoft.com/office/drawing/2014/main" id="{EAC8E1B7-6737-9089-8B3E-5B2C08952ECD}"/>
                </a:ext>
              </a:extLst>
            </p:cNvPr>
            <p:cNvSpPr/>
            <p:nvPr/>
          </p:nvSpPr>
          <p:spPr>
            <a:xfrm>
              <a:off x="7532400" y="313562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657;p31">
              <a:extLst>
                <a:ext uri="{FF2B5EF4-FFF2-40B4-BE49-F238E27FC236}">
                  <a16:creationId xmlns:a16="http://schemas.microsoft.com/office/drawing/2014/main" id="{6FD6FA4C-B22F-083E-8ACD-F526A74590C1}"/>
                </a:ext>
              </a:extLst>
            </p:cNvPr>
            <p:cNvSpPr/>
            <p:nvPr/>
          </p:nvSpPr>
          <p:spPr>
            <a:xfrm>
              <a:off x="41808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658;p31">
              <a:extLst>
                <a:ext uri="{FF2B5EF4-FFF2-40B4-BE49-F238E27FC236}">
                  <a16:creationId xmlns:a16="http://schemas.microsoft.com/office/drawing/2014/main" id="{632C577E-03B2-A10B-77F6-6570E4C71E0C}"/>
                </a:ext>
              </a:extLst>
            </p:cNvPr>
            <p:cNvSpPr/>
            <p:nvPr/>
          </p:nvSpPr>
          <p:spPr>
            <a:xfrm>
              <a:off x="44202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659;p31">
              <a:extLst>
                <a:ext uri="{FF2B5EF4-FFF2-40B4-BE49-F238E27FC236}">
                  <a16:creationId xmlns:a16="http://schemas.microsoft.com/office/drawing/2014/main" id="{339DB368-9639-8F41-8371-7E1257F5A863}"/>
                </a:ext>
              </a:extLst>
            </p:cNvPr>
            <p:cNvSpPr/>
            <p:nvPr/>
          </p:nvSpPr>
          <p:spPr>
            <a:xfrm>
              <a:off x="48990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660;p31">
              <a:extLst>
                <a:ext uri="{FF2B5EF4-FFF2-40B4-BE49-F238E27FC236}">
                  <a16:creationId xmlns:a16="http://schemas.microsoft.com/office/drawing/2014/main" id="{E1A8098D-13F8-5A13-F0E0-0089C9928D78}"/>
                </a:ext>
              </a:extLst>
            </p:cNvPr>
            <p:cNvSpPr/>
            <p:nvPr/>
          </p:nvSpPr>
          <p:spPr>
            <a:xfrm>
              <a:off x="51384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661;p31">
              <a:extLst>
                <a:ext uri="{FF2B5EF4-FFF2-40B4-BE49-F238E27FC236}">
                  <a16:creationId xmlns:a16="http://schemas.microsoft.com/office/drawing/2014/main" id="{D0062E20-915A-D4DD-155D-A152C1624960}"/>
                </a:ext>
              </a:extLst>
            </p:cNvPr>
            <p:cNvSpPr/>
            <p:nvPr/>
          </p:nvSpPr>
          <p:spPr>
            <a:xfrm>
              <a:off x="53778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662;p31">
              <a:extLst>
                <a:ext uri="{FF2B5EF4-FFF2-40B4-BE49-F238E27FC236}">
                  <a16:creationId xmlns:a16="http://schemas.microsoft.com/office/drawing/2014/main" id="{2BF36B79-786F-FD81-67F3-F233586AD640}"/>
                </a:ext>
              </a:extLst>
            </p:cNvPr>
            <p:cNvSpPr/>
            <p:nvPr/>
          </p:nvSpPr>
          <p:spPr>
            <a:xfrm>
              <a:off x="58566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663;p31">
              <a:extLst>
                <a:ext uri="{FF2B5EF4-FFF2-40B4-BE49-F238E27FC236}">
                  <a16:creationId xmlns:a16="http://schemas.microsoft.com/office/drawing/2014/main" id="{8B841EAB-4962-D96D-7AA7-AAFE86E8F41B}"/>
                </a:ext>
              </a:extLst>
            </p:cNvPr>
            <p:cNvSpPr/>
            <p:nvPr/>
          </p:nvSpPr>
          <p:spPr>
            <a:xfrm>
              <a:off x="60960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664;p31">
              <a:extLst>
                <a:ext uri="{FF2B5EF4-FFF2-40B4-BE49-F238E27FC236}">
                  <a16:creationId xmlns:a16="http://schemas.microsoft.com/office/drawing/2014/main" id="{0AEE7985-A5C0-561C-CCB1-F1A803AF74FE}"/>
                </a:ext>
              </a:extLst>
            </p:cNvPr>
            <p:cNvSpPr/>
            <p:nvPr/>
          </p:nvSpPr>
          <p:spPr>
            <a:xfrm>
              <a:off x="65748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665;p31">
              <a:extLst>
                <a:ext uri="{FF2B5EF4-FFF2-40B4-BE49-F238E27FC236}">
                  <a16:creationId xmlns:a16="http://schemas.microsoft.com/office/drawing/2014/main" id="{9FA6A601-5F46-4382-5BA4-C5D2FDC5946A}"/>
                </a:ext>
              </a:extLst>
            </p:cNvPr>
            <p:cNvSpPr/>
            <p:nvPr/>
          </p:nvSpPr>
          <p:spPr>
            <a:xfrm>
              <a:off x="68142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666;p31">
              <a:extLst>
                <a:ext uri="{FF2B5EF4-FFF2-40B4-BE49-F238E27FC236}">
                  <a16:creationId xmlns:a16="http://schemas.microsoft.com/office/drawing/2014/main" id="{86F9B0D7-8719-0B77-175E-797A073BDA79}"/>
                </a:ext>
              </a:extLst>
            </p:cNvPr>
            <p:cNvSpPr/>
            <p:nvPr/>
          </p:nvSpPr>
          <p:spPr>
            <a:xfrm>
              <a:off x="70536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667;p31">
              <a:extLst>
                <a:ext uri="{FF2B5EF4-FFF2-40B4-BE49-F238E27FC236}">
                  <a16:creationId xmlns:a16="http://schemas.microsoft.com/office/drawing/2014/main" id="{4047D855-900B-7E3E-A0A7-3573D6A19852}"/>
                </a:ext>
              </a:extLst>
            </p:cNvPr>
            <p:cNvSpPr/>
            <p:nvPr/>
          </p:nvSpPr>
          <p:spPr>
            <a:xfrm>
              <a:off x="72930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668;p31">
              <a:extLst>
                <a:ext uri="{FF2B5EF4-FFF2-40B4-BE49-F238E27FC236}">
                  <a16:creationId xmlns:a16="http://schemas.microsoft.com/office/drawing/2014/main" id="{79385041-541D-5710-3D68-83BBC6BABBA0}"/>
                </a:ext>
              </a:extLst>
            </p:cNvPr>
            <p:cNvSpPr/>
            <p:nvPr/>
          </p:nvSpPr>
          <p:spPr>
            <a:xfrm>
              <a:off x="7532400" y="356050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669;p31">
              <a:extLst>
                <a:ext uri="{FF2B5EF4-FFF2-40B4-BE49-F238E27FC236}">
                  <a16:creationId xmlns:a16="http://schemas.microsoft.com/office/drawing/2014/main" id="{09959D38-DE2A-3DA4-6E84-82802DF0EF31}"/>
                </a:ext>
              </a:extLst>
            </p:cNvPr>
            <p:cNvSpPr/>
            <p:nvPr/>
          </p:nvSpPr>
          <p:spPr>
            <a:xfrm>
              <a:off x="41808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670;p31">
              <a:extLst>
                <a:ext uri="{FF2B5EF4-FFF2-40B4-BE49-F238E27FC236}">
                  <a16:creationId xmlns:a16="http://schemas.microsoft.com/office/drawing/2014/main" id="{4C168F67-8A23-D5D8-4C88-63051A75F70D}"/>
                </a:ext>
              </a:extLst>
            </p:cNvPr>
            <p:cNvSpPr/>
            <p:nvPr/>
          </p:nvSpPr>
          <p:spPr>
            <a:xfrm>
              <a:off x="44202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671;p31">
              <a:extLst>
                <a:ext uri="{FF2B5EF4-FFF2-40B4-BE49-F238E27FC236}">
                  <a16:creationId xmlns:a16="http://schemas.microsoft.com/office/drawing/2014/main" id="{39A1003C-6485-8DEC-55E0-268FC9FEABC7}"/>
                </a:ext>
              </a:extLst>
            </p:cNvPr>
            <p:cNvSpPr/>
            <p:nvPr/>
          </p:nvSpPr>
          <p:spPr>
            <a:xfrm>
              <a:off x="48990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672;p31">
              <a:extLst>
                <a:ext uri="{FF2B5EF4-FFF2-40B4-BE49-F238E27FC236}">
                  <a16:creationId xmlns:a16="http://schemas.microsoft.com/office/drawing/2014/main" id="{53C41631-C4FE-52CE-4026-A5FD041EEF84}"/>
                </a:ext>
              </a:extLst>
            </p:cNvPr>
            <p:cNvSpPr/>
            <p:nvPr/>
          </p:nvSpPr>
          <p:spPr>
            <a:xfrm>
              <a:off x="51384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673;p31">
              <a:extLst>
                <a:ext uri="{FF2B5EF4-FFF2-40B4-BE49-F238E27FC236}">
                  <a16:creationId xmlns:a16="http://schemas.microsoft.com/office/drawing/2014/main" id="{889ABDAF-85B7-0FF6-7557-0527E753A938}"/>
                </a:ext>
              </a:extLst>
            </p:cNvPr>
            <p:cNvSpPr/>
            <p:nvPr/>
          </p:nvSpPr>
          <p:spPr>
            <a:xfrm>
              <a:off x="53778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674;p31">
              <a:extLst>
                <a:ext uri="{FF2B5EF4-FFF2-40B4-BE49-F238E27FC236}">
                  <a16:creationId xmlns:a16="http://schemas.microsoft.com/office/drawing/2014/main" id="{D9192984-BDFB-3B27-8D79-861F20B4F0CC}"/>
                </a:ext>
              </a:extLst>
            </p:cNvPr>
            <p:cNvSpPr/>
            <p:nvPr/>
          </p:nvSpPr>
          <p:spPr>
            <a:xfrm>
              <a:off x="58566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675;p31">
              <a:extLst>
                <a:ext uri="{FF2B5EF4-FFF2-40B4-BE49-F238E27FC236}">
                  <a16:creationId xmlns:a16="http://schemas.microsoft.com/office/drawing/2014/main" id="{60CAE060-1F7D-986E-1166-E163A3C642C0}"/>
                </a:ext>
              </a:extLst>
            </p:cNvPr>
            <p:cNvSpPr/>
            <p:nvPr/>
          </p:nvSpPr>
          <p:spPr>
            <a:xfrm>
              <a:off x="60960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676;p31">
              <a:extLst>
                <a:ext uri="{FF2B5EF4-FFF2-40B4-BE49-F238E27FC236}">
                  <a16:creationId xmlns:a16="http://schemas.microsoft.com/office/drawing/2014/main" id="{7525704F-D8BD-F2A5-8625-3976159B736C}"/>
                </a:ext>
              </a:extLst>
            </p:cNvPr>
            <p:cNvSpPr/>
            <p:nvPr/>
          </p:nvSpPr>
          <p:spPr>
            <a:xfrm>
              <a:off x="65748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677;p31">
              <a:extLst>
                <a:ext uri="{FF2B5EF4-FFF2-40B4-BE49-F238E27FC236}">
                  <a16:creationId xmlns:a16="http://schemas.microsoft.com/office/drawing/2014/main" id="{73AC5F50-961D-15CB-6BFA-7F06FF55ABA9}"/>
                </a:ext>
              </a:extLst>
            </p:cNvPr>
            <p:cNvSpPr/>
            <p:nvPr/>
          </p:nvSpPr>
          <p:spPr>
            <a:xfrm>
              <a:off x="68142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678;p31">
              <a:extLst>
                <a:ext uri="{FF2B5EF4-FFF2-40B4-BE49-F238E27FC236}">
                  <a16:creationId xmlns:a16="http://schemas.microsoft.com/office/drawing/2014/main" id="{C76013B6-B2BC-8E0C-91C7-E1090FBCAB74}"/>
                </a:ext>
              </a:extLst>
            </p:cNvPr>
            <p:cNvSpPr/>
            <p:nvPr/>
          </p:nvSpPr>
          <p:spPr>
            <a:xfrm>
              <a:off x="70536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679;p31">
              <a:extLst>
                <a:ext uri="{FF2B5EF4-FFF2-40B4-BE49-F238E27FC236}">
                  <a16:creationId xmlns:a16="http://schemas.microsoft.com/office/drawing/2014/main" id="{D52CAA7C-59ED-6797-0332-8C60C0BB3DA3}"/>
                </a:ext>
              </a:extLst>
            </p:cNvPr>
            <p:cNvSpPr/>
            <p:nvPr/>
          </p:nvSpPr>
          <p:spPr>
            <a:xfrm>
              <a:off x="72930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680;p31">
              <a:extLst>
                <a:ext uri="{FF2B5EF4-FFF2-40B4-BE49-F238E27FC236}">
                  <a16:creationId xmlns:a16="http://schemas.microsoft.com/office/drawing/2014/main" id="{B9CC7B44-91F4-CBFD-F8DC-CAFD389801C0}"/>
                </a:ext>
              </a:extLst>
            </p:cNvPr>
            <p:cNvSpPr/>
            <p:nvPr/>
          </p:nvSpPr>
          <p:spPr>
            <a:xfrm>
              <a:off x="7532400" y="3985375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681;p31">
              <a:extLst>
                <a:ext uri="{FF2B5EF4-FFF2-40B4-BE49-F238E27FC236}">
                  <a16:creationId xmlns:a16="http://schemas.microsoft.com/office/drawing/2014/main" id="{0613C2E3-C1F1-1BF7-8B62-52A7F8DA0651}"/>
                </a:ext>
              </a:extLst>
            </p:cNvPr>
            <p:cNvSpPr/>
            <p:nvPr/>
          </p:nvSpPr>
          <p:spPr>
            <a:xfrm>
              <a:off x="41808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682;p31">
              <a:extLst>
                <a:ext uri="{FF2B5EF4-FFF2-40B4-BE49-F238E27FC236}">
                  <a16:creationId xmlns:a16="http://schemas.microsoft.com/office/drawing/2014/main" id="{17DF8007-75EF-A071-CF8E-AFFAE73979D6}"/>
                </a:ext>
              </a:extLst>
            </p:cNvPr>
            <p:cNvSpPr/>
            <p:nvPr/>
          </p:nvSpPr>
          <p:spPr>
            <a:xfrm>
              <a:off x="44202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683;p31">
              <a:extLst>
                <a:ext uri="{FF2B5EF4-FFF2-40B4-BE49-F238E27FC236}">
                  <a16:creationId xmlns:a16="http://schemas.microsoft.com/office/drawing/2014/main" id="{4BC7EAE2-7DBF-F385-0063-AC902FEF8782}"/>
                </a:ext>
              </a:extLst>
            </p:cNvPr>
            <p:cNvSpPr/>
            <p:nvPr/>
          </p:nvSpPr>
          <p:spPr>
            <a:xfrm>
              <a:off x="48990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684;p31">
              <a:extLst>
                <a:ext uri="{FF2B5EF4-FFF2-40B4-BE49-F238E27FC236}">
                  <a16:creationId xmlns:a16="http://schemas.microsoft.com/office/drawing/2014/main" id="{A91F7C3A-88D4-B84A-4096-E4295D834210}"/>
                </a:ext>
              </a:extLst>
            </p:cNvPr>
            <p:cNvSpPr/>
            <p:nvPr/>
          </p:nvSpPr>
          <p:spPr>
            <a:xfrm>
              <a:off x="51384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685;p31">
              <a:extLst>
                <a:ext uri="{FF2B5EF4-FFF2-40B4-BE49-F238E27FC236}">
                  <a16:creationId xmlns:a16="http://schemas.microsoft.com/office/drawing/2014/main" id="{0ADBEEB7-DDEB-8339-EA43-3FC7BC8585A2}"/>
                </a:ext>
              </a:extLst>
            </p:cNvPr>
            <p:cNvSpPr/>
            <p:nvPr/>
          </p:nvSpPr>
          <p:spPr>
            <a:xfrm>
              <a:off x="53778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686;p31">
              <a:extLst>
                <a:ext uri="{FF2B5EF4-FFF2-40B4-BE49-F238E27FC236}">
                  <a16:creationId xmlns:a16="http://schemas.microsoft.com/office/drawing/2014/main" id="{C6EFC325-8CB8-BD65-BBEE-05D4CAB8D312}"/>
                </a:ext>
              </a:extLst>
            </p:cNvPr>
            <p:cNvSpPr/>
            <p:nvPr/>
          </p:nvSpPr>
          <p:spPr>
            <a:xfrm>
              <a:off x="58566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687;p31">
              <a:extLst>
                <a:ext uri="{FF2B5EF4-FFF2-40B4-BE49-F238E27FC236}">
                  <a16:creationId xmlns:a16="http://schemas.microsoft.com/office/drawing/2014/main" id="{CD99A069-941B-933D-4663-865C249BBF9F}"/>
                </a:ext>
              </a:extLst>
            </p:cNvPr>
            <p:cNvSpPr/>
            <p:nvPr/>
          </p:nvSpPr>
          <p:spPr>
            <a:xfrm>
              <a:off x="60960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688;p31">
              <a:extLst>
                <a:ext uri="{FF2B5EF4-FFF2-40B4-BE49-F238E27FC236}">
                  <a16:creationId xmlns:a16="http://schemas.microsoft.com/office/drawing/2014/main" id="{F76E88EB-F253-DA45-29BA-08D7AAA207FE}"/>
                </a:ext>
              </a:extLst>
            </p:cNvPr>
            <p:cNvSpPr/>
            <p:nvPr/>
          </p:nvSpPr>
          <p:spPr>
            <a:xfrm>
              <a:off x="65748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689;p31">
              <a:extLst>
                <a:ext uri="{FF2B5EF4-FFF2-40B4-BE49-F238E27FC236}">
                  <a16:creationId xmlns:a16="http://schemas.microsoft.com/office/drawing/2014/main" id="{BF774B00-2ED3-5DDF-5483-7B203CBA5344}"/>
                </a:ext>
              </a:extLst>
            </p:cNvPr>
            <p:cNvSpPr/>
            <p:nvPr/>
          </p:nvSpPr>
          <p:spPr>
            <a:xfrm>
              <a:off x="68142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690;p31">
              <a:extLst>
                <a:ext uri="{FF2B5EF4-FFF2-40B4-BE49-F238E27FC236}">
                  <a16:creationId xmlns:a16="http://schemas.microsoft.com/office/drawing/2014/main" id="{EA4E6F75-BE7C-8A07-5B8A-40F5C1AA66FA}"/>
                </a:ext>
              </a:extLst>
            </p:cNvPr>
            <p:cNvSpPr/>
            <p:nvPr/>
          </p:nvSpPr>
          <p:spPr>
            <a:xfrm>
              <a:off x="70536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691;p31">
              <a:extLst>
                <a:ext uri="{FF2B5EF4-FFF2-40B4-BE49-F238E27FC236}">
                  <a16:creationId xmlns:a16="http://schemas.microsoft.com/office/drawing/2014/main" id="{5686ED30-243B-3535-8656-0A5020D8510A}"/>
                </a:ext>
              </a:extLst>
            </p:cNvPr>
            <p:cNvSpPr/>
            <p:nvPr/>
          </p:nvSpPr>
          <p:spPr>
            <a:xfrm>
              <a:off x="72930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692;p31">
              <a:extLst>
                <a:ext uri="{FF2B5EF4-FFF2-40B4-BE49-F238E27FC236}">
                  <a16:creationId xmlns:a16="http://schemas.microsoft.com/office/drawing/2014/main" id="{43213742-C68E-D6FF-E2BC-79F07CDB7124}"/>
                </a:ext>
              </a:extLst>
            </p:cNvPr>
            <p:cNvSpPr/>
            <p:nvPr/>
          </p:nvSpPr>
          <p:spPr>
            <a:xfrm>
              <a:off x="7532400" y="4410250"/>
              <a:ext cx="239400" cy="239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693;p31">
              <a:extLst>
                <a:ext uri="{FF2B5EF4-FFF2-40B4-BE49-F238E27FC236}">
                  <a16:creationId xmlns:a16="http://schemas.microsoft.com/office/drawing/2014/main" id="{E0537968-4F7F-870C-F0FE-4C667EAADAA3}"/>
                </a:ext>
              </a:extLst>
            </p:cNvPr>
            <p:cNvSpPr/>
            <p:nvPr/>
          </p:nvSpPr>
          <p:spPr>
            <a:xfrm>
              <a:off x="4659600" y="2710750"/>
              <a:ext cx="239400" cy="239400"/>
            </a:xfrm>
            <a:prstGeom prst="rect">
              <a:avLst/>
            </a:prstGeom>
            <a:solidFill>
              <a:srgbClr val="93C47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694;p31">
              <a:extLst>
                <a:ext uri="{FF2B5EF4-FFF2-40B4-BE49-F238E27FC236}">
                  <a16:creationId xmlns:a16="http://schemas.microsoft.com/office/drawing/2014/main" id="{FE7BAC43-2319-08DE-1C1D-12B5EBEF65C4}"/>
                </a:ext>
              </a:extLst>
            </p:cNvPr>
            <p:cNvSpPr/>
            <p:nvPr/>
          </p:nvSpPr>
          <p:spPr>
            <a:xfrm>
              <a:off x="5617200" y="2710750"/>
              <a:ext cx="239400" cy="239400"/>
            </a:xfrm>
            <a:prstGeom prst="rect">
              <a:avLst/>
            </a:prstGeom>
            <a:solidFill>
              <a:srgbClr val="6D9EE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695;p31">
              <a:extLst>
                <a:ext uri="{FF2B5EF4-FFF2-40B4-BE49-F238E27FC236}">
                  <a16:creationId xmlns:a16="http://schemas.microsoft.com/office/drawing/2014/main" id="{D5CFA853-2954-A2C1-D153-D90E854695D4}"/>
                </a:ext>
              </a:extLst>
            </p:cNvPr>
            <p:cNvSpPr/>
            <p:nvPr/>
          </p:nvSpPr>
          <p:spPr>
            <a:xfrm>
              <a:off x="4659600" y="3135625"/>
              <a:ext cx="239400" cy="239400"/>
            </a:xfrm>
            <a:prstGeom prst="rect">
              <a:avLst/>
            </a:prstGeom>
            <a:solidFill>
              <a:srgbClr val="93C47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696;p31">
              <a:extLst>
                <a:ext uri="{FF2B5EF4-FFF2-40B4-BE49-F238E27FC236}">
                  <a16:creationId xmlns:a16="http://schemas.microsoft.com/office/drawing/2014/main" id="{D581A380-417C-B22E-2209-03EA601B9FFA}"/>
                </a:ext>
              </a:extLst>
            </p:cNvPr>
            <p:cNvSpPr/>
            <p:nvPr/>
          </p:nvSpPr>
          <p:spPr>
            <a:xfrm>
              <a:off x="5617200" y="3135625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697;p31">
              <a:extLst>
                <a:ext uri="{FF2B5EF4-FFF2-40B4-BE49-F238E27FC236}">
                  <a16:creationId xmlns:a16="http://schemas.microsoft.com/office/drawing/2014/main" id="{0464FA38-4027-FD38-0B7F-149E226C9FA9}"/>
                </a:ext>
              </a:extLst>
            </p:cNvPr>
            <p:cNvSpPr/>
            <p:nvPr/>
          </p:nvSpPr>
          <p:spPr>
            <a:xfrm>
              <a:off x="6335400" y="2710750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698;p31">
              <a:extLst>
                <a:ext uri="{FF2B5EF4-FFF2-40B4-BE49-F238E27FC236}">
                  <a16:creationId xmlns:a16="http://schemas.microsoft.com/office/drawing/2014/main" id="{6A2AAB72-F37C-3F27-8EDB-DF8F4F070764}"/>
                </a:ext>
              </a:extLst>
            </p:cNvPr>
            <p:cNvSpPr/>
            <p:nvPr/>
          </p:nvSpPr>
          <p:spPr>
            <a:xfrm>
              <a:off x="6335400" y="3135625"/>
              <a:ext cx="239400" cy="239400"/>
            </a:xfrm>
            <a:prstGeom prst="rect">
              <a:avLst/>
            </a:prstGeom>
            <a:solidFill>
              <a:srgbClr val="6D9EE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699;p31">
              <a:extLst>
                <a:ext uri="{FF2B5EF4-FFF2-40B4-BE49-F238E27FC236}">
                  <a16:creationId xmlns:a16="http://schemas.microsoft.com/office/drawing/2014/main" id="{94740227-0591-32BF-6A73-98D2A82CCB18}"/>
                </a:ext>
              </a:extLst>
            </p:cNvPr>
            <p:cNvSpPr/>
            <p:nvPr/>
          </p:nvSpPr>
          <p:spPr>
            <a:xfrm>
              <a:off x="4659600" y="3560500"/>
              <a:ext cx="239400" cy="239400"/>
            </a:xfrm>
            <a:prstGeom prst="rect">
              <a:avLst/>
            </a:prstGeom>
            <a:solidFill>
              <a:srgbClr val="93C47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700;p31">
              <a:extLst>
                <a:ext uri="{FF2B5EF4-FFF2-40B4-BE49-F238E27FC236}">
                  <a16:creationId xmlns:a16="http://schemas.microsoft.com/office/drawing/2014/main" id="{90978B5C-1137-6B65-E8E9-E3DF9476AACA}"/>
                </a:ext>
              </a:extLst>
            </p:cNvPr>
            <p:cNvSpPr/>
            <p:nvPr/>
          </p:nvSpPr>
          <p:spPr>
            <a:xfrm>
              <a:off x="5617200" y="3560500"/>
              <a:ext cx="239400" cy="239400"/>
            </a:xfrm>
            <a:prstGeom prst="rect">
              <a:avLst/>
            </a:prstGeom>
            <a:solidFill>
              <a:srgbClr val="6D9EE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01;p31">
              <a:extLst>
                <a:ext uri="{FF2B5EF4-FFF2-40B4-BE49-F238E27FC236}">
                  <a16:creationId xmlns:a16="http://schemas.microsoft.com/office/drawing/2014/main" id="{C9F417D8-9A6B-0290-40C5-A5EC96C38B37}"/>
                </a:ext>
              </a:extLst>
            </p:cNvPr>
            <p:cNvSpPr/>
            <p:nvPr/>
          </p:nvSpPr>
          <p:spPr>
            <a:xfrm>
              <a:off x="6335400" y="3560500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02;p31">
              <a:extLst>
                <a:ext uri="{FF2B5EF4-FFF2-40B4-BE49-F238E27FC236}">
                  <a16:creationId xmlns:a16="http://schemas.microsoft.com/office/drawing/2014/main" id="{32D2791D-9958-96A7-B83A-99F77D4001BD}"/>
                </a:ext>
              </a:extLst>
            </p:cNvPr>
            <p:cNvSpPr/>
            <p:nvPr/>
          </p:nvSpPr>
          <p:spPr>
            <a:xfrm>
              <a:off x="4659600" y="3985375"/>
              <a:ext cx="239400" cy="239400"/>
            </a:xfrm>
            <a:prstGeom prst="rect">
              <a:avLst/>
            </a:prstGeom>
            <a:solidFill>
              <a:srgbClr val="93C47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03;p31">
              <a:extLst>
                <a:ext uri="{FF2B5EF4-FFF2-40B4-BE49-F238E27FC236}">
                  <a16:creationId xmlns:a16="http://schemas.microsoft.com/office/drawing/2014/main" id="{55FD3195-A9D3-70D9-EB8E-B5F6C98332E6}"/>
                </a:ext>
              </a:extLst>
            </p:cNvPr>
            <p:cNvSpPr/>
            <p:nvPr/>
          </p:nvSpPr>
          <p:spPr>
            <a:xfrm>
              <a:off x="5617200" y="3985375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704;p31">
              <a:extLst>
                <a:ext uri="{FF2B5EF4-FFF2-40B4-BE49-F238E27FC236}">
                  <a16:creationId xmlns:a16="http://schemas.microsoft.com/office/drawing/2014/main" id="{9F9AAE8D-AE06-EEC6-592B-F464306128A5}"/>
                </a:ext>
              </a:extLst>
            </p:cNvPr>
            <p:cNvSpPr/>
            <p:nvPr/>
          </p:nvSpPr>
          <p:spPr>
            <a:xfrm>
              <a:off x="6335400" y="3985375"/>
              <a:ext cx="239400" cy="239400"/>
            </a:xfrm>
            <a:prstGeom prst="rect">
              <a:avLst/>
            </a:prstGeom>
            <a:solidFill>
              <a:srgbClr val="6D9EE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705;p31">
              <a:extLst>
                <a:ext uri="{FF2B5EF4-FFF2-40B4-BE49-F238E27FC236}">
                  <a16:creationId xmlns:a16="http://schemas.microsoft.com/office/drawing/2014/main" id="{F6A6452F-4D5D-1382-B7EC-2775CEB424C2}"/>
                </a:ext>
              </a:extLst>
            </p:cNvPr>
            <p:cNvSpPr/>
            <p:nvPr/>
          </p:nvSpPr>
          <p:spPr>
            <a:xfrm>
              <a:off x="4659600" y="4410250"/>
              <a:ext cx="239400" cy="239400"/>
            </a:xfrm>
            <a:prstGeom prst="rect">
              <a:avLst/>
            </a:prstGeom>
            <a:solidFill>
              <a:srgbClr val="93C47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706;p31">
              <a:extLst>
                <a:ext uri="{FF2B5EF4-FFF2-40B4-BE49-F238E27FC236}">
                  <a16:creationId xmlns:a16="http://schemas.microsoft.com/office/drawing/2014/main" id="{3DC55C26-7E6B-FDF1-3D9E-43204FE89BEB}"/>
                </a:ext>
              </a:extLst>
            </p:cNvPr>
            <p:cNvSpPr/>
            <p:nvPr/>
          </p:nvSpPr>
          <p:spPr>
            <a:xfrm>
              <a:off x="7771800" y="2710750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707;p31">
              <a:extLst>
                <a:ext uri="{FF2B5EF4-FFF2-40B4-BE49-F238E27FC236}">
                  <a16:creationId xmlns:a16="http://schemas.microsoft.com/office/drawing/2014/main" id="{E12ACDE3-D24A-2AFD-F40C-439C40730F54}"/>
                </a:ext>
              </a:extLst>
            </p:cNvPr>
            <p:cNvSpPr/>
            <p:nvPr/>
          </p:nvSpPr>
          <p:spPr>
            <a:xfrm>
              <a:off x="5617200" y="4410250"/>
              <a:ext cx="239400" cy="239400"/>
            </a:xfrm>
            <a:prstGeom prst="rect">
              <a:avLst/>
            </a:prstGeom>
            <a:solidFill>
              <a:srgbClr val="6D9EEB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708;p31">
              <a:extLst>
                <a:ext uri="{FF2B5EF4-FFF2-40B4-BE49-F238E27FC236}">
                  <a16:creationId xmlns:a16="http://schemas.microsoft.com/office/drawing/2014/main" id="{EDFD2B68-21D7-10B5-B17B-520F07CBDEC9}"/>
                </a:ext>
              </a:extLst>
            </p:cNvPr>
            <p:cNvSpPr/>
            <p:nvPr/>
          </p:nvSpPr>
          <p:spPr>
            <a:xfrm>
              <a:off x="7771800" y="3135625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709;p31">
              <a:extLst>
                <a:ext uri="{FF2B5EF4-FFF2-40B4-BE49-F238E27FC236}">
                  <a16:creationId xmlns:a16="http://schemas.microsoft.com/office/drawing/2014/main" id="{DE39D78D-1878-CAB1-DA98-AE0603A0F6CD}"/>
                </a:ext>
              </a:extLst>
            </p:cNvPr>
            <p:cNvSpPr/>
            <p:nvPr/>
          </p:nvSpPr>
          <p:spPr>
            <a:xfrm>
              <a:off x="6335400" y="4410250"/>
              <a:ext cx="239400" cy="239400"/>
            </a:xfrm>
            <a:prstGeom prst="rect">
              <a:avLst/>
            </a:prstGeom>
            <a:solidFill>
              <a:srgbClr val="FFD9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82" name="Google Shape;710;p31">
              <a:extLst>
                <a:ext uri="{FF2B5EF4-FFF2-40B4-BE49-F238E27FC236}">
                  <a16:creationId xmlns:a16="http://schemas.microsoft.com/office/drawing/2014/main" id="{F468D2FF-4A56-F316-1AA4-61047E2B2E7F}"/>
                </a:ext>
              </a:extLst>
            </p:cNvPr>
            <p:cNvGrpSpPr/>
            <p:nvPr/>
          </p:nvGrpSpPr>
          <p:grpSpPr>
            <a:xfrm>
              <a:off x="3540200" y="1342800"/>
              <a:ext cx="3034600" cy="3546848"/>
              <a:chOff x="2016200" y="1342800"/>
              <a:chExt cx="3034600" cy="3546848"/>
            </a:xfrm>
          </p:grpSpPr>
          <p:cxnSp>
            <p:nvCxnSpPr>
              <p:cNvPr id="112" name="Google Shape;711;p31">
                <a:extLst>
                  <a:ext uri="{FF2B5EF4-FFF2-40B4-BE49-F238E27FC236}">
                    <a16:creationId xmlns:a16="http://schemas.microsoft.com/office/drawing/2014/main" id="{A1A65C42-E643-C580-0B19-541441D5F1B7}"/>
                  </a:ext>
                </a:extLst>
              </p:cNvPr>
              <p:cNvCxnSpPr>
                <a:stCxn id="113" idx="0"/>
                <a:endCxn id="114" idx="0"/>
              </p:cNvCxnSpPr>
              <p:nvPr/>
            </p:nvCxnSpPr>
            <p:spPr>
              <a:xfrm rot="-5400000" flipH="1">
                <a:off x="4571700" y="2111948"/>
                <a:ext cx="600" cy="718200"/>
              </a:xfrm>
              <a:prstGeom prst="curvedConnector3">
                <a:avLst>
                  <a:gd name="adj1" fmla="val -39687500"/>
                </a:avLst>
              </a:prstGeom>
              <a:noFill/>
              <a:ln w="762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" name="Google Shape;712;p31">
                <a:extLst>
                  <a:ext uri="{FF2B5EF4-FFF2-40B4-BE49-F238E27FC236}">
                    <a16:creationId xmlns:a16="http://schemas.microsoft.com/office/drawing/2014/main" id="{8C8E8E60-A1E4-D093-0366-C3AC65BF5016}"/>
                  </a:ext>
                </a:extLst>
              </p:cNvPr>
              <p:cNvSpPr/>
              <p:nvPr/>
            </p:nvSpPr>
            <p:spPr>
              <a:xfrm>
                <a:off x="4093200" y="2470748"/>
                <a:ext cx="239400" cy="2418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Google Shape;713;p31">
                <a:extLst>
                  <a:ext uri="{FF2B5EF4-FFF2-40B4-BE49-F238E27FC236}">
                    <a16:creationId xmlns:a16="http://schemas.microsoft.com/office/drawing/2014/main" id="{C089AD2F-2AC6-CC8A-CBFD-E31FC096C537}"/>
                  </a:ext>
                </a:extLst>
              </p:cNvPr>
              <p:cNvSpPr/>
              <p:nvPr/>
            </p:nvSpPr>
            <p:spPr>
              <a:xfrm>
                <a:off x="4811400" y="2470748"/>
                <a:ext cx="239400" cy="2418900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Google Shape;714;p31">
                <a:extLst>
                  <a:ext uri="{FF2B5EF4-FFF2-40B4-BE49-F238E27FC236}">
                    <a16:creationId xmlns:a16="http://schemas.microsoft.com/office/drawing/2014/main" id="{EB8A4497-8770-6CAD-07B9-AB5FEA8A15B3}"/>
                  </a:ext>
                </a:extLst>
              </p:cNvPr>
              <p:cNvSpPr txBox="1"/>
              <p:nvPr/>
            </p:nvSpPr>
            <p:spPr>
              <a:xfrm>
                <a:off x="2016200" y="1504850"/>
                <a:ext cx="1982700" cy="4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en" sz="2400" b="1" dirty="0">
                    <a:solidFill>
                      <a:srgbClr val="FF9900"/>
                    </a:solidFill>
                    <a:latin typeface="Helvetica" pitchFamily="2" charset="0"/>
                  </a:rPr>
                  <a:t>Coevolution</a:t>
                </a:r>
                <a:endParaRPr sz="2400" b="1" dirty="0">
                  <a:solidFill>
                    <a:srgbClr val="FF9900"/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116" name="Google Shape;715;p31">
                <a:extLst>
                  <a:ext uri="{FF2B5EF4-FFF2-40B4-BE49-F238E27FC236}">
                    <a16:creationId xmlns:a16="http://schemas.microsoft.com/office/drawing/2014/main" id="{5383AAB6-0A19-9486-B4B7-2A0A8BF9F876}"/>
                  </a:ext>
                </a:extLst>
              </p:cNvPr>
              <p:cNvGrpSpPr/>
              <p:nvPr/>
            </p:nvGrpSpPr>
            <p:grpSpPr>
              <a:xfrm>
                <a:off x="4125925" y="1342800"/>
                <a:ext cx="759836" cy="757611"/>
                <a:chOff x="3989525" y="1346250"/>
                <a:chExt cx="759836" cy="757611"/>
              </a:xfrm>
            </p:grpSpPr>
            <p:sp>
              <p:nvSpPr>
                <p:cNvPr id="117" name="Google Shape;716;p31">
                  <a:extLst>
                    <a:ext uri="{FF2B5EF4-FFF2-40B4-BE49-F238E27FC236}">
                      <a16:creationId xmlns:a16="http://schemas.microsoft.com/office/drawing/2014/main" id="{E962DA77-CE3F-5321-A924-A50DB81C945D}"/>
                    </a:ext>
                  </a:extLst>
                </p:cNvPr>
                <p:cNvSpPr/>
                <p:nvPr/>
              </p:nvSpPr>
              <p:spPr>
                <a:xfrm>
                  <a:off x="3989525" y="1552321"/>
                  <a:ext cx="138000" cy="138000"/>
                </a:xfrm>
                <a:prstGeom prst="rect">
                  <a:avLst/>
                </a:prstGeom>
                <a:solidFill>
                  <a:srgbClr val="E0666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8" name="Google Shape;717;p31">
                  <a:extLst>
                    <a:ext uri="{FF2B5EF4-FFF2-40B4-BE49-F238E27FC236}">
                      <a16:creationId xmlns:a16="http://schemas.microsoft.com/office/drawing/2014/main" id="{536F8D91-F160-B846-CFC0-7BE88F85155A}"/>
                    </a:ext>
                  </a:extLst>
                </p:cNvPr>
                <p:cNvSpPr/>
                <p:nvPr/>
              </p:nvSpPr>
              <p:spPr>
                <a:xfrm>
                  <a:off x="3989525" y="1690168"/>
                  <a:ext cx="138000" cy="138000"/>
                </a:xfrm>
                <a:prstGeom prst="rect">
                  <a:avLst/>
                </a:prstGeom>
                <a:solidFill>
                  <a:srgbClr val="93C47D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" name="Google Shape;718;p31">
                  <a:extLst>
                    <a:ext uri="{FF2B5EF4-FFF2-40B4-BE49-F238E27FC236}">
                      <a16:creationId xmlns:a16="http://schemas.microsoft.com/office/drawing/2014/main" id="{A26DB625-1B69-5809-75D9-B04DB9BDF798}"/>
                    </a:ext>
                  </a:extLst>
                </p:cNvPr>
                <p:cNvSpPr/>
                <p:nvPr/>
              </p:nvSpPr>
              <p:spPr>
                <a:xfrm>
                  <a:off x="3989525" y="1828015"/>
                  <a:ext cx="138000" cy="138000"/>
                </a:xfrm>
                <a:prstGeom prst="rect">
                  <a:avLst/>
                </a:prstGeom>
                <a:solidFill>
                  <a:srgbClr val="6D9EEB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0" name="Google Shape;719;p31">
                  <a:extLst>
                    <a:ext uri="{FF2B5EF4-FFF2-40B4-BE49-F238E27FC236}">
                      <a16:creationId xmlns:a16="http://schemas.microsoft.com/office/drawing/2014/main" id="{03B3E429-6E57-BC80-DEB2-EA25B161361C}"/>
                    </a:ext>
                  </a:extLst>
                </p:cNvPr>
                <p:cNvSpPr/>
                <p:nvPr/>
              </p:nvSpPr>
              <p:spPr>
                <a:xfrm>
                  <a:off x="3989525" y="1965861"/>
                  <a:ext cx="138000" cy="138000"/>
                </a:xfrm>
                <a:prstGeom prst="rect">
                  <a:avLst/>
                </a:prstGeom>
                <a:solidFill>
                  <a:srgbClr val="FFD96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1" name="Google Shape;720;p31">
                  <a:extLst>
                    <a:ext uri="{FF2B5EF4-FFF2-40B4-BE49-F238E27FC236}">
                      <a16:creationId xmlns:a16="http://schemas.microsoft.com/office/drawing/2014/main" id="{360A1C35-0112-6F61-88C5-23C125D1E10E}"/>
                    </a:ext>
                  </a:extLst>
                </p:cNvPr>
                <p:cNvSpPr/>
                <p:nvPr/>
              </p:nvSpPr>
              <p:spPr>
                <a:xfrm>
                  <a:off x="4197776" y="1346262"/>
                  <a:ext cx="138000" cy="138000"/>
                </a:xfrm>
                <a:prstGeom prst="rect">
                  <a:avLst/>
                </a:prstGeom>
                <a:solidFill>
                  <a:srgbClr val="E0666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2" name="Google Shape;721;p31">
                  <a:extLst>
                    <a:ext uri="{FF2B5EF4-FFF2-40B4-BE49-F238E27FC236}">
                      <a16:creationId xmlns:a16="http://schemas.microsoft.com/office/drawing/2014/main" id="{A82910F2-5F33-01DC-52D1-5801B361FCB9}"/>
                    </a:ext>
                  </a:extLst>
                </p:cNvPr>
                <p:cNvSpPr/>
                <p:nvPr/>
              </p:nvSpPr>
              <p:spPr>
                <a:xfrm>
                  <a:off x="4335638" y="1346250"/>
                  <a:ext cx="138000" cy="138000"/>
                </a:xfrm>
                <a:prstGeom prst="rect">
                  <a:avLst/>
                </a:prstGeom>
                <a:solidFill>
                  <a:srgbClr val="93C47D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3" name="Google Shape;722;p31">
                  <a:extLst>
                    <a:ext uri="{FF2B5EF4-FFF2-40B4-BE49-F238E27FC236}">
                      <a16:creationId xmlns:a16="http://schemas.microsoft.com/office/drawing/2014/main" id="{FBB3E24A-8732-2124-F167-5C026B202F8D}"/>
                    </a:ext>
                  </a:extLst>
                </p:cNvPr>
                <p:cNvSpPr/>
                <p:nvPr/>
              </p:nvSpPr>
              <p:spPr>
                <a:xfrm>
                  <a:off x="4473500" y="1346264"/>
                  <a:ext cx="138000" cy="138000"/>
                </a:xfrm>
                <a:prstGeom prst="rect">
                  <a:avLst/>
                </a:prstGeom>
                <a:solidFill>
                  <a:srgbClr val="6D9EEB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4" name="Google Shape;723;p31">
                  <a:extLst>
                    <a:ext uri="{FF2B5EF4-FFF2-40B4-BE49-F238E27FC236}">
                      <a16:creationId xmlns:a16="http://schemas.microsoft.com/office/drawing/2014/main" id="{105C3C41-7014-28F6-0F76-D1FDF8805AF9}"/>
                    </a:ext>
                  </a:extLst>
                </p:cNvPr>
                <p:cNvSpPr/>
                <p:nvPr/>
              </p:nvSpPr>
              <p:spPr>
                <a:xfrm>
                  <a:off x="4611361" y="1346251"/>
                  <a:ext cx="138000" cy="138000"/>
                </a:xfrm>
                <a:prstGeom prst="rect">
                  <a:avLst/>
                </a:prstGeom>
                <a:solidFill>
                  <a:srgbClr val="FFD96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5" name="Google Shape;724;p31">
                  <a:extLst>
                    <a:ext uri="{FF2B5EF4-FFF2-40B4-BE49-F238E27FC236}">
                      <a16:creationId xmlns:a16="http://schemas.microsoft.com/office/drawing/2014/main" id="{24B94ABF-E09E-04C3-460D-4B0FDB4ECB4D}"/>
                    </a:ext>
                  </a:extLst>
                </p:cNvPr>
                <p:cNvSpPr/>
                <p:nvPr/>
              </p:nvSpPr>
              <p:spPr>
                <a:xfrm>
                  <a:off x="4197776" y="1552321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6" name="Google Shape;725;p31">
                  <a:extLst>
                    <a:ext uri="{FF2B5EF4-FFF2-40B4-BE49-F238E27FC236}">
                      <a16:creationId xmlns:a16="http://schemas.microsoft.com/office/drawing/2014/main" id="{C1506AA6-C41E-AD21-21F3-B497CE0B33BA}"/>
                    </a:ext>
                  </a:extLst>
                </p:cNvPr>
                <p:cNvSpPr/>
                <p:nvPr/>
              </p:nvSpPr>
              <p:spPr>
                <a:xfrm>
                  <a:off x="4197776" y="1690168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7" name="Google Shape;726;p31">
                  <a:extLst>
                    <a:ext uri="{FF2B5EF4-FFF2-40B4-BE49-F238E27FC236}">
                      <a16:creationId xmlns:a16="http://schemas.microsoft.com/office/drawing/2014/main" id="{166F3E91-C4F9-56A0-7A6D-12BAE8E8FE39}"/>
                    </a:ext>
                  </a:extLst>
                </p:cNvPr>
                <p:cNvSpPr/>
                <p:nvPr/>
              </p:nvSpPr>
              <p:spPr>
                <a:xfrm>
                  <a:off x="4197776" y="1828015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" name="Google Shape;727;p31">
                  <a:extLst>
                    <a:ext uri="{FF2B5EF4-FFF2-40B4-BE49-F238E27FC236}">
                      <a16:creationId xmlns:a16="http://schemas.microsoft.com/office/drawing/2014/main" id="{34AC9E93-8E72-E982-8E8E-C56EAA849C33}"/>
                    </a:ext>
                  </a:extLst>
                </p:cNvPr>
                <p:cNvSpPr/>
                <p:nvPr/>
              </p:nvSpPr>
              <p:spPr>
                <a:xfrm>
                  <a:off x="4197776" y="1965861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" name="Google Shape;728;p31">
                  <a:extLst>
                    <a:ext uri="{FF2B5EF4-FFF2-40B4-BE49-F238E27FC236}">
                      <a16:creationId xmlns:a16="http://schemas.microsoft.com/office/drawing/2014/main" id="{62D1AFEC-4B62-F1A5-5F73-B21DD7398C23}"/>
                    </a:ext>
                  </a:extLst>
                </p:cNvPr>
                <p:cNvSpPr/>
                <p:nvPr/>
              </p:nvSpPr>
              <p:spPr>
                <a:xfrm>
                  <a:off x="4335638" y="1552321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0" name="Google Shape;729;p31">
                  <a:extLst>
                    <a:ext uri="{FF2B5EF4-FFF2-40B4-BE49-F238E27FC236}">
                      <a16:creationId xmlns:a16="http://schemas.microsoft.com/office/drawing/2014/main" id="{01B3E00B-2800-B30F-4FFD-41D053E13780}"/>
                    </a:ext>
                  </a:extLst>
                </p:cNvPr>
                <p:cNvSpPr/>
                <p:nvPr/>
              </p:nvSpPr>
              <p:spPr>
                <a:xfrm>
                  <a:off x="4335638" y="1690168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1" name="Google Shape;730;p31">
                  <a:extLst>
                    <a:ext uri="{FF2B5EF4-FFF2-40B4-BE49-F238E27FC236}">
                      <a16:creationId xmlns:a16="http://schemas.microsoft.com/office/drawing/2014/main" id="{F5C96ACC-0F86-BCAD-FA3B-387306585908}"/>
                    </a:ext>
                  </a:extLst>
                </p:cNvPr>
                <p:cNvSpPr/>
                <p:nvPr/>
              </p:nvSpPr>
              <p:spPr>
                <a:xfrm>
                  <a:off x="4335638" y="1828015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2" name="Google Shape;731;p31">
                  <a:extLst>
                    <a:ext uri="{FF2B5EF4-FFF2-40B4-BE49-F238E27FC236}">
                      <a16:creationId xmlns:a16="http://schemas.microsoft.com/office/drawing/2014/main" id="{E68C51DF-58D7-CCF0-35A4-8338B061ADA6}"/>
                    </a:ext>
                  </a:extLst>
                </p:cNvPr>
                <p:cNvSpPr/>
                <p:nvPr/>
              </p:nvSpPr>
              <p:spPr>
                <a:xfrm>
                  <a:off x="4335638" y="1965861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3" name="Google Shape;732;p31">
                  <a:extLst>
                    <a:ext uri="{FF2B5EF4-FFF2-40B4-BE49-F238E27FC236}">
                      <a16:creationId xmlns:a16="http://schemas.microsoft.com/office/drawing/2014/main" id="{0FE156C7-8E46-F85A-8630-227E10AD8DB0}"/>
                    </a:ext>
                  </a:extLst>
                </p:cNvPr>
                <p:cNvSpPr/>
                <p:nvPr/>
              </p:nvSpPr>
              <p:spPr>
                <a:xfrm>
                  <a:off x="4473500" y="1552321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4" name="Google Shape;733;p31">
                  <a:extLst>
                    <a:ext uri="{FF2B5EF4-FFF2-40B4-BE49-F238E27FC236}">
                      <a16:creationId xmlns:a16="http://schemas.microsoft.com/office/drawing/2014/main" id="{FE557251-6417-9256-C6F0-FBFEEB316D51}"/>
                    </a:ext>
                  </a:extLst>
                </p:cNvPr>
                <p:cNvSpPr/>
                <p:nvPr/>
              </p:nvSpPr>
              <p:spPr>
                <a:xfrm>
                  <a:off x="4473500" y="1690168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5" name="Google Shape;734;p31">
                  <a:extLst>
                    <a:ext uri="{FF2B5EF4-FFF2-40B4-BE49-F238E27FC236}">
                      <a16:creationId xmlns:a16="http://schemas.microsoft.com/office/drawing/2014/main" id="{8233813A-8CD5-9310-0615-225AEE621F19}"/>
                    </a:ext>
                  </a:extLst>
                </p:cNvPr>
                <p:cNvSpPr/>
                <p:nvPr/>
              </p:nvSpPr>
              <p:spPr>
                <a:xfrm>
                  <a:off x="4473500" y="1828015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6" name="Google Shape;735;p31">
                  <a:extLst>
                    <a:ext uri="{FF2B5EF4-FFF2-40B4-BE49-F238E27FC236}">
                      <a16:creationId xmlns:a16="http://schemas.microsoft.com/office/drawing/2014/main" id="{455E54EA-2D60-47CC-B4C6-970C3D364C7B}"/>
                    </a:ext>
                  </a:extLst>
                </p:cNvPr>
                <p:cNvSpPr/>
                <p:nvPr/>
              </p:nvSpPr>
              <p:spPr>
                <a:xfrm>
                  <a:off x="4473500" y="1965861"/>
                  <a:ext cx="138000" cy="138000"/>
                </a:xfrm>
                <a:prstGeom prst="rect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7" name="Google Shape;736;p31">
                  <a:extLst>
                    <a:ext uri="{FF2B5EF4-FFF2-40B4-BE49-F238E27FC236}">
                      <a16:creationId xmlns:a16="http://schemas.microsoft.com/office/drawing/2014/main" id="{878A69EC-1263-3FEF-DC17-CC5E3B17FBB6}"/>
                    </a:ext>
                  </a:extLst>
                </p:cNvPr>
                <p:cNvSpPr/>
                <p:nvPr/>
              </p:nvSpPr>
              <p:spPr>
                <a:xfrm>
                  <a:off x="4611361" y="1552321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8" name="Google Shape;737;p31">
                  <a:extLst>
                    <a:ext uri="{FF2B5EF4-FFF2-40B4-BE49-F238E27FC236}">
                      <a16:creationId xmlns:a16="http://schemas.microsoft.com/office/drawing/2014/main" id="{64DDFCE3-AC7C-B2F3-3377-5DB71C4B1F7E}"/>
                    </a:ext>
                  </a:extLst>
                </p:cNvPr>
                <p:cNvSpPr/>
                <p:nvPr/>
              </p:nvSpPr>
              <p:spPr>
                <a:xfrm>
                  <a:off x="4611361" y="1690168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9" name="Google Shape;738;p31">
                  <a:extLst>
                    <a:ext uri="{FF2B5EF4-FFF2-40B4-BE49-F238E27FC236}">
                      <a16:creationId xmlns:a16="http://schemas.microsoft.com/office/drawing/2014/main" id="{1123CA84-8BD4-EC7F-BFB2-675725764E13}"/>
                    </a:ext>
                  </a:extLst>
                </p:cNvPr>
                <p:cNvSpPr/>
                <p:nvPr/>
              </p:nvSpPr>
              <p:spPr>
                <a:xfrm>
                  <a:off x="4611361" y="1828015"/>
                  <a:ext cx="138000" cy="138000"/>
                </a:xfrm>
                <a:prstGeom prst="rect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40" name="Google Shape;739;p31">
                  <a:extLst>
                    <a:ext uri="{FF2B5EF4-FFF2-40B4-BE49-F238E27FC236}">
                      <a16:creationId xmlns:a16="http://schemas.microsoft.com/office/drawing/2014/main" id="{C10D90CB-582E-5E01-237C-E7C7A7A7F306}"/>
                    </a:ext>
                  </a:extLst>
                </p:cNvPr>
                <p:cNvSpPr/>
                <p:nvPr/>
              </p:nvSpPr>
              <p:spPr>
                <a:xfrm>
                  <a:off x="4611361" y="1965861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83" name="Google Shape;740;p31">
              <a:extLst>
                <a:ext uri="{FF2B5EF4-FFF2-40B4-BE49-F238E27FC236}">
                  <a16:creationId xmlns:a16="http://schemas.microsoft.com/office/drawing/2014/main" id="{4F93C9FA-7652-C070-EDD6-440D2052AA33}"/>
                </a:ext>
              </a:extLst>
            </p:cNvPr>
            <p:cNvGrpSpPr/>
            <p:nvPr/>
          </p:nvGrpSpPr>
          <p:grpSpPr>
            <a:xfrm>
              <a:off x="2112676" y="4835121"/>
              <a:ext cx="2721801" cy="551540"/>
              <a:chOff x="588675" y="4835121"/>
              <a:chExt cx="2721801" cy="551540"/>
            </a:xfrm>
          </p:grpSpPr>
          <p:grpSp>
            <p:nvGrpSpPr>
              <p:cNvPr id="102" name="Google Shape;741;p31">
                <a:extLst>
                  <a:ext uri="{FF2B5EF4-FFF2-40B4-BE49-F238E27FC236}">
                    <a16:creationId xmlns:a16="http://schemas.microsoft.com/office/drawing/2014/main" id="{33629F1F-1D3C-0E32-A3C4-ADE7CB08FF3F}"/>
                  </a:ext>
                </a:extLst>
              </p:cNvPr>
              <p:cNvGrpSpPr/>
              <p:nvPr/>
            </p:nvGrpSpPr>
            <p:grpSpPr>
              <a:xfrm>
                <a:off x="2964225" y="4835121"/>
                <a:ext cx="346251" cy="551540"/>
                <a:chOff x="2963025" y="4835121"/>
                <a:chExt cx="346251" cy="551540"/>
              </a:xfrm>
            </p:grpSpPr>
            <p:sp>
              <p:nvSpPr>
                <p:cNvPr id="104" name="Google Shape;742;p31">
                  <a:extLst>
                    <a:ext uri="{FF2B5EF4-FFF2-40B4-BE49-F238E27FC236}">
                      <a16:creationId xmlns:a16="http://schemas.microsoft.com/office/drawing/2014/main" id="{0960A760-4A7D-90F5-710B-256375897593}"/>
                    </a:ext>
                  </a:extLst>
                </p:cNvPr>
                <p:cNvSpPr/>
                <p:nvPr/>
              </p:nvSpPr>
              <p:spPr>
                <a:xfrm>
                  <a:off x="2963025" y="4835121"/>
                  <a:ext cx="138000" cy="138000"/>
                </a:xfrm>
                <a:prstGeom prst="rect">
                  <a:avLst/>
                </a:prstGeom>
                <a:solidFill>
                  <a:srgbClr val="E0666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Google Shape;743;p31">
                  <a:extLst>
                    <a:ext uri="{FF2B5EF4-FFF2-40B4-BE49-F238E27FC236}">
                      <a16:creationId xmlns:a16="http://schemas.microsoft.com/office/drawing/2014/main" id="{E1782A05-CEA3-6E21-9318-2B0F2F8B4FAB}"/>
                    </a:ext>
                  </a:extLst>
                </p:cNvPr>
                <p:cNvSpPr/>
                <p:nvPr/>
              </p:nvSpPr>
              <p:spPr>
                <a:xfrm>
                  <a:off x="2963025" y="4972968"/>
                  <a:ext cx="138000" cy="138000"/>
                </a:xfrm>
                <a:prstGeom prst="rect">
                  <a:avLst/>
                </a:prstGeom>
                <a:solidFill>
                  <a:srgbClr val="93C47D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Google Shape;744;p31">
                  <a:extLst>
                    <a:ext uri="{FF2B5EF4-FFF2-40B4-BE49-F238E27FC236}">
                      <a16:creationId xmlns:a16="http://schemas.microsoft.com/office/drawing/2014/main" id="{5D25F8E2-D78A-4018-2E6B-8A05FE0ECA0E}"/>
                    </a:ext>
                  </a:extLst>
                </p:cNvPr>
                <p:cNvSpPr/>
                <p:nvPr/>
              </p:nvSpPr>
              <p:spPr>
                <a:xfrm>
                  <a:off x="2963025" y="5110815"/>
                  <a:ext cx="138000" cy="138000"/>
                </a:xfrm>
                <a:prstGeom prst="rect">
                  <a:avLst/>
                </a:prstGeom>
                <a:solidFill>
                  <a:srgbClr val="6D9EEB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Google Shape;745;p31">
                  <a:extLst>
                    <a:ext uri="{FF2B5EF4-FFF2-40B4-BE49-F238E27FC236}">
                      <a16:creationId xmlns:a16="http://schemas.microsoft.com/office/drawing/2014/main" id="{52172C1E-F0C0-F07E-D9DC-A787901562CA}"/>
                    </a:ext>
                  </a:extLst>
                </p:cNvPr>
                <p:cNvSpPr/>
                <p:nvPr/>
              </p:nvSpPr>
              <p:spPr>
                <a:xfrm>
                  <a:off x="2963025" y="5248661"/>
                  <a:ext cx="138000" cy="138000"/>
                </a:xfrm>
                <a:prstGeom prst="rect">
                  <a:avLst/>
                </a:prstGeom>
                <a:solidFill>
                  <a:srgbClr val="FFD96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Google Shape;746;p31">
                  <a:extLst>
                    <a:ext uri="{FF2B5EF4-FFF2-40B4-BE49-F238E27FC236}">
                      <a16:creationId xmlns:a16="http://schemas.microsoft.com/office/drawing/2014/main" id="{89DAE928-94D9-B623-DCF9-B581770843D2}"/>
                    </a:ext>
                  </a:extLst>
                </p:cNvPr>
                <p:cNvSpPr/>
                <p:nvPr/>
              </p:nvSpPr>
              <p:spPr>
                <a:xfrm>
                  <a:off x="3171276" y="4835121"/>
                  <a:ext cx="1380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Google Shape;747;p31">
                  <a:extLst>
                    <a:ext uri="{FF2B5EF4-FFF2-40B4-BE49-F238E27FC236}">
                      <a16:creationId xmlns:a16="http://schemas.microsoft.com/office/drawing/2014/main" id="{02FF5E03-C3B8-6E60-95D7-FCF88AC3BB56}"/>
                    </a:ext>
                  </a:extLst>
                </p:cNvPr>
                <p:cNvSpPr/>
                <p:nvPr/>
              </p:nvSpPr>
              <p:spPr>
                <a:xfrm>
                  <a:off x="3171276" y="4972968"/>
                  <a:ext cx="138000" cy="138000"/>
                </a:xfrm>
                <a:prstGeom prst="rect">
                  <a:avLst/>
                </a:pr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Google Shape;748;p31">
                  <a:extLst>
                    <a:ext uri="{FF2B5EF4-FFF2-40B4-BE49-F238E27FC236}">
                      <a16:creationId xmlns:a16="http://schemas.microsoft.com/office/drawing/2014/main" id="{DF4A9546-8F05-B725-0495-475CA5CC86CA}"/>
                    </a:ext>
                  </a:extLst>
                </p:cNvPr>
                <p:cNvSpPr/>
                <p:nvPr/>
              </p:nvSpPr>
              <p:spPr>
                <a:xfrm>
                  <a:off x="3171276" y="5110815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Google Shape;749;p31">
                  <a:extLst>
                    <a:ext uri="{FF2B5EF4-FFF2-40B4-BE49-F238E27FC236}">
                      <a16:creationId xmlns:a16="http://schemas.microsoft.com/office/drawing/2014/main" id="{46B388D4-49AC-5A3E-5096-322AB0AF94C7}"/>
                    </a:ext>
                  </a:extLst>
                </p:cNvPr>
                <p:cNvSpPr/>
                <p:nvPr/>
              </p:nvSpPr>
              <p:spPr>
                <a:xfrm>
                  <a:off x="3171276" y="5248661"/>
                  <a:ext cx="138000" cy="1380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03" name="Google Shape;750;p31">
                <a:extLst>
                  <a:ext uri="{FF2B5EF4-FFF2-40B4-BE49-F238E27FC236}">
                    <a16:creationId xmlns:a16="http://schemas.microsoft.com/office/drawing/2014/main" id="{D6CF8F8C-78E0-B426-519F-BED930D71C10}"/>
                  </a:ext>
                </a:extLst>
              </p:cNvPr>
              <p:cNvSpPr txBox="1"/>
              <p:nvPr/>
            </p:nvSpPr>
            <p:spPr>
              <a:xfrm>
                <a:off x="588675" y="4894150"/>
                <a:ext cx="2229000" cy="4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en" sz="2400" b="1" dirty="0">
                    <a:latin typeface="Helvetica" pitchFamily="2" charset="0"/>
                  </a:rPr>
                  <a:t>Conservation</a:t>
                </a:r>
                <a:endParaRPr sz="2400" b="1" dirty="0">
                  <a:latin typeface="Helvetica" pitchFamily="2" charset="0"/>
                </a:endParaRPr>
              </a:p>
            </p:txBody>
          </p:sp>
        </p:grpSp>
        <p:sp>
          <p:nvSpPr>
            <p:cNvPr id="84" name="Google Shape;751;p31">
              <a:extLst>
                <a:ext uri="{FF2B5EF4-FFF2-40B4-BE49-F238E27FC236}">
                  <a16:creationId xmlns:a16="http://schemas.microsoft.com/office/drawing/2014/main" id="{B2AB0AAC-3ECF-C1A9-C491-4F7D157FE255}"/>
                </a:ext>
              </a:extLst>
            </p:cNvPr>
            <p:cNvSpPr/>
            <p:nvPr/>
          </p:nvSpPr>
          <p:spPr>
            <a:xfrm>
              <a:off x="7771800" y="3560500"/>
              <a:ext cx="239400" cy="239400"/>
            </a:xfrm>
            <a:prstGeom prst="rect">
              <a:avLst/>
            </a:prstGeom>
            <a:solidFill>
              <a:srgbClr val="E0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752;p31">
              <a:extLst>
                <a:ext uri="{FF2B5EF4-FFF2-40B4-BE49-F238E27FC236}">
                  <a16:creationId xmlns:a16="http://schemas.microsoft.com/office/drawing/2014/main" id="{2CE21E23-CE61-8BC2-9DC6-68AD360F5AC0}"/>
                </a:ext>
              </a:extLst>
            </p:cNvPr>
            <p:cNvSpPr/>
            <p:nvPr/>
          </p:nvSpPr>
          <p:spPr>
            <a:xfrm>
              <a:off x="3764681" y="2704424"/>
              <a:ext cx="252300" cy="28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967" y="4425"/>
                  </a:moveTo>
                  <a:cubicBezTo>
                    <a:pt x="56549" y="3233"/>
                    <a:pt x="47965" y="-3230"/>
                    <a:pt x="39761" y="2041"/>
                  </a:cubicBezTo>
                  <a:cubicBezTo>
                    <a:pt x="35693" y="4654"/>
                    <a:pt x="29157" y="11579"/>
                    <a:pt x="29157" y="11579"/>
                  </a:cubicBezTo>
                  <a:cubicBezTo>
                    <a:pt x="27058" y="19133"/>
                    <a:pt x="23171" y="27732"/>
                    <a:pt x="29157" y="35425"/>
                  </a:cubicBezTo>
                  <a:cubicBezTo>
                    <a:pt x="32811" y="40120"/>
                    <a:pt x="45062" y="44963"/>
                    <a:pt x="45062" y="44963"/>
                  </a:cubicBezTo>
                  <a:lnTo>
                    <a:pt x="29157" y="49731"/>
                  </a:lnTo>
                  <a:cubicBezTo>
                    <a:pt x="26506" y="50527"/>
                    <a:pt x="23530" y="50722"/>
                    <a:pt x="21205" y="52116"/>
                  </a:cubicBezTo>
                  <a:cubicBezTo>
                    <a:pt x="3221" y="62901"/>
                    <a:pt x="9806" y="57601"/>
                    <a:pt x="0" y="66424"/>
                  </a:cubicBezTo>
                  <a:cubicBezTo>
                    <a:pt x="2650" y="68808"/>
                    <a:pt x="4347" y="72651"/>
                    <a:pt x="7951" y="73577"/>
                  </a:cubicBezTo>
                  <a:cubicBezTo>
                    <a:pt x="11454" y="74477"/>
                    <a:pt x="15052" y="72093"/>
                    <a:pt x="18555" y="71193"/>
                  </a:cubicBezTo>
                  <a:cubicBezTo>
                    <a:pt x="28157" y="68725"/>
                    <a:pt x="25747" y="69264"/>
                    <a:pt x="34459" y="64039"/>
                  </a:cubicBezTo>
                  <a:cubicBezTo>
                    <a:pt x="38877" y="64834"/>
                    <a:pt x="43964" y="64175"/>
                    <a:pt x="47713" y="66424"/>
                  </a:cubicBezTo>
                  <a:cubicBezTo>
                    <a:pt x="50037" y="67818"/>
                    <a:pt x="50363" y="71063"/>
                    <a:pt x="50363" y="73577"/>
                  </a:cubicBezTo>
                  <a:cubicBezTo>
                    <a:pt x="50363" y="74773"/>
                    <a:pt x="46813" y="94272"/>
                    <a:pt x="45062" y="97423"/>
                  </a:cubicBezTo>
                  <a:cubicBezTo>
                    <a:pt x="42212" y="102549"/>
                    <a:pt x="34459" y="111730"/>
                    <a:pt x="34459" y="111730"/>
                  </a:cubicBezTo>
                  <a:cubicBezTo>
                    <a:pt x="35343" y="114114"/>
                    <a:pt x="34423" y="118193"/>
                    <a:pt x="37110" y="118883"/>
                  </a:cubicBezTo>
                  <a:cubicBezTo>
                    <a:pt x="51331" y="122538"/>
                    <a:pt x="52893" y="116662"/>
                    <a:pt x="58316" y="109345"/>
                  </a:cubicBezTo>
                  <a:cubicBezTo>
                    <a:pt x="59161" y="104027"/>
                    <a:pt x="62147" y="84297"/>
                    <a:pt x="63617" y="78346"/>
                  </a:cubicBezTo>
                  <a:cubicBezTo>
                    <a:pt x="64223" y="75893"/>
                    <a:pt x="65384" y="73577"/>
                    <a:pt x="66268" y="71193"/>
                  </a:cubicBezTo>
                  <a:cubicBezTo>
                    <a:pt x="68919" y="71987"/>
                    <a:pt x="72245" y="71799"/>
                    <a:pt x="74220" y="73577"/>
                  </a:cubicBezTo>
                  <a:cubicBezTo>
                    <a:pt x="76196" y="75354"/>
                    <a:pt x="76871" y="78217"/>
                    <a:pt x="76871" y="80731"/>
                  </a:cubicBezTo>
                  <a:cubicBezTo>
                    <a:pt x="76871" y="88719"/>
                    <a:pt x="75104" y="96628"/>
                    <a:pt x="74220" y="104576"/>
                  </a:cubicBezTo>
                  <a:cubicBezTo>
                    <a:pt x="75104" y="107755"/>
                    <a:pt x="74595" y="111555"/>
                    <a:pt x="76871" y="114114"/>
                  </a:cubicBezTo>
                  <a:cubicBezTo>
                    <a:pt x="81335" y="119134"/>
                    <a:pt x="88311" y="115452"/>
                    <a:pt x="92776" y="114114"/>
                  </a:cubicBezTo>
                  <a:cubicBezTo>
                    <a:pt x="93659" y="110935"/>
                    <a:pt x="95426" y="107853"/>
                    <a:pt x="95426" y="104576"/>
                  </a:cubicBezTo>
                  <a:cubicBezTo>
                    <a:pt x="95426" y="91093"/>
                    <a:pt x="93853" y="88407"/>
                    <a:pt x="90125" y="78346"/>
                  </a:cubicBezTo>
                  <a:cubicBezTo>
                    <a:pt x="89279" y="73783"/>
                    <a:pt x="81622" y="59270"/>
                    <a:pt x="95426" y="59270"/>
                  </a:cubicBezTo>
                  <a:cubicBezTo>
                    <a:pt x="101015" y="59270"/>
                    <a:pt x="111331" y="64039"/>
                    <a:pt x="111331" y="64039"/>
                  </a:cubicBezTo>
                  <a:cubicBezTo>
                    <a:pt x="113982" y="62449"/>
                    <a:pt x="118408" y="62025"/>
                    <a:pt x="119283" y="59270"/>
                  </a:cubicBezTo>
                  <a:cubicBezTo>
                    <a:pt x="122134" y="50295"/>
                    <a:pt x="116049" y="45524"/>
                    <a:pt x="108680" y="42578"/>
                  </a:cubicBezTo>
                  <a:cubicBezTo>
                    <a:pt x="92198" y="35989"/>
                    <a:pt x="85867" y="37187"/>
                    <a:pt x="66268" y="35425"/>
                  </a:cubicBezTo>
                  <a:cubicBezTo>
                    <a:pt x="71650" y="28162"/>
                    <a:pt x="81855" y="22548"/>
                    <a:pt x="74220" y="13963"/>
                  </a:cubicBezTo>
                  <a:cubicBezTo>
                    <a:pt x="72230" y="11725"/>
                    <a:pt x="69000" y="10669"/>
                    <a:pt x="66268" y="9194"/>
                  </a:cubicBezTo>
                  <a:cubicBezTo>
                    <a:pt x="64574" y="8280"/>
                    <a:pt x="65385" y="5618"/>
                    <a:pt x="60967" y="4425"/>
                  </a:cubicBezTo>
                  <a:close/>
                </a:path>
              </a:pathLst>
            </a:custGeom>
            <a:solidFill>
              <a:srgbClr val="8E7CC3"/>
            </a:solidFill>
            <a:ln w="127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53;p31">
              <a:extLst>
                <a:ext uri="{FF2B5EF4-FFF2-40B4-BE49-F238E27FC236}">
                  <a16:creationId xmlns:a16="http://schemas.microsoft.com/office/drawing/2014/main" id="{BB1F3D8E-AD72-4D59-03FA-30F7800BEA41}"/>
                </a:ext>
              </a:extLst>
            </p:cNvPr>
            <p:cNvSpPr/>
            <p:nvPr/>
          </p:nvSpPr>
          <p:spPr>
            <a:xfrm>
              <a:off x="3714567" y="3528441"/>
              <a:ext cx="352500" cy="27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513" y="46595"/>
                  </a:moveTo>
                  <a:cubicBezTo>
                    <a:pt x="28108" y="44768"/>
                    <a:pt x="28259" y="38949"/>
                    <a:pt x="27027" y="34261"/>
                  </a:cubicBezTo>
                  <a:cubicBezTo>
                    <a:pt x="26314" y="31553"/>
                    <a:pt x="25688" y="27970"/>
                    <a:pt x="23783" y="26038"/>
                  </a:cubicBezTo>
                  <a:cubicBezTo>
                    <a:pt x="22894" y="25136"/>
                    <a:pt x="21621" y="25125"/>
                    <a:pt x="20540" y="24668"/>
                  </a:cubicBezTo>
                  <a:cubicBezTo>
                    <a:pt x="20180" y="31520"/>
                    <a:pt x="20700" y="38540"/>
                    <a:pt x="19459" y="45225"/>
                  </a:cubicBezTo>
                  <a:cubicBezTo>
                    <a:pt x="19161" y="46828"/>
                    <a:pt x="17476" y="48365"/>
                    <a:pt x="16216" y="47966"/>
                  </a:cubicBezTo>
                  <a:cubicBezTo>
                    <a:pt x="15110" y="47615"/>
                    <a:pt x="15847" y="44982"/>
                    <a:pt x="15135" y="43854"/>
                  </a:cubicBezTo>
                  <a:cubicBezTo>
                    <a:pt x="14323" y="42568"/>
                    <a:pt x="12972" y="42027"/>
                    <a:pt x="11891" y="41113"/>
                  </a:cubicBezTo>
                  <a:cubicBezTo>
                    <a:pt x="6846" y="31520"/>
                    <a:pt x="9008" y="30150"/>
                    <a:pt x="5405" y="37002"/>
                  </a:cubicBezTo>
                  <a:cubicBezTo>
                    <a:pt x="5045" y="43854"/>
                    <a:pt x="5565" y="50874"/>
                    <a:pt x="4324" y="57559"/>
                  </a:cubicBezTo>
                  <a:cubicBezTo>
                    <a:pt x="4026" y="59162"/>
                    <a:pt x="1892" y="59014"/>
                    <a:pt x="1081" y="60300"/>
                  </a:cubicBezTo>
                  <a:cubicBezTo>
                    <a:pt x="369" y="61428"/>
                    <a:pt x="360" y="63041"/>
                    <a:pt x="0" y="64411"/>
                  </a:cubicBezTo>
                  <a:cubicBezTo>
                    <a:pt x="163" y="65654"/>
                    <a:pt x="1731" y="80218"/>
                    <a:pt x="3243" y="80857"/>
                  </a:cubicBezTo>
                  <a:lnTo>
                    <a:pt x="9729" y="83598"/>
                  </a:lnTo>
                  <a:cubicBezTo>
                    <a:pt x="22166" y="82612"/>
                    <a:pt x="25207" y="88211"/>
                    <a:pt x="29189" y="78116"/>
                  </a:cubicBezTo>
                  <a:cubicBezTo>
                    <a:pt x="29698" y="76824"/>
                    <a:pt x="29910" y="75375"/>
                    <a:pt x="30270" y="74005"/>
                  </a:cubicBezTo>
                  <a:cubicBezTo>
                    <a:pt x="29897" y="77784"/>
                    <a:pt x="29774" y="84854"/>
                    <a:pt x="28108" y="89080"/>
                  </a:cubicBezTo>
                  <a:cubicBezTo>
                    <a:pt x="27526" y="90553"/>
                    <a:pt x="26666" y="91821"/>
                    <a:pt x="25945" y="93191"/>
                  </a:cubicBezTo>
                  <a:cubicBezTo>
                    <a:pt x="25585" y="95018"/>
                    <a:pt x="25291" y="96869"/>
                    <a:pt x="24864" y="98673"/>
                  </a:cubicBezTo>
                  <a:cubicBezTo>
                    <a:pt x="24210" y="101440"/>
                    <a:pt x="22702" y="106896"/>
                    <a:pt x="22702" y="106896"/>
                  </a:cubicBezTo>
                  <a:cubicBezTo>
                    <a:pt x="23062" y="111007"/>
                    <a:pt x="21825" y="115920"/>
                    <a:pt x="23783" y="119230"/>
                  </a:cubicBezTo>
                  <a:cubicBezTo>
                    <a:pt x="24886" y="121093"/>
                    <a:pt x="27660" y="119151"/>
                    <a:pt x="29189" y="117859"/>
                  </a:cubicBezTo>
                  <a:cubicBezTo>
                    <a:pt x="30137" y="117058"/>
                    <a:pt x="29957" y="115137"/>
                    <a:pt x="30270" y="113748"/>
                  </a:cubicBezTo>
                  <a:cubicBezTo>
                    <a:pt x="30678" y="111937"/>
                    <a:pt x="30924" y="110070"/>
                    <a:pt x="31351" y="108266"/>
                  </a:cubicBezTo>
                  <a:cubicBezTo>
                    <a:pt x="33355" y="99799"/>
                    <a:pt x="32966" y="101430"/>
                    <a:pt x="35675" y="94562"/>
                  </a:cubicBezTo>
                  <a:cubicBezTo>
                    <a:pt x="36035" y="90907"/>
                    <a:pt x="36237" y="87221"/>
                    <a:pt x="36756" y="83598"/>
                  </a:cubicBezTo>
                  <a:cubicBezTo>
                    <a:pt x="36960" y="82176"/>
                    <a:pt x="36698" y="79486"/>
                    <a:pt x="37837" y="79486"/>
                  </a:cubicBezTo>
                  <a:cubicBezTo>
                    <a:pt x="39137" y="79486"/>
                    <a:pt x="39279" y="82227"/>
                    <a:pt x="40000" y="83598"/>
                  </a:cubicBezTo>
                  <a:cubicBezTo>
                    <a:pt x="40360" y="94562"/>
                    <a:pt x="39713" y="105653"/>
                    <a:pt x="41081" y="116489"/>
                  </a:cubicBezTo>
                  <a:cubicBezTo>
                    <a:pt x="41261" y="117916"/>
                    <a:pt x="43184" y="117859"/>
                    <a:pt x="44324" y="117859"/>
                  </a:cubicBezTo>
                  <a:cubicBezTo>
                    <a:pt x="45463" y="117859"/>
                    <a:pt x="46486" y="116946"/>
                    <a:pt x="47567" y="116489"/>
                  </a:cubicBezTo>
                  <a:cubicBezTo>
                    <a:pt x="47927" y="115118"/>
                    <a:pt x="48564" y="113818"/>
                    <a:pt x="48648" y="112378"/>
                  </a:cubicBezTo>
                  <a:cubicBezTo>
                    <a:pt x="49288" y="101434"/>
                    <a:pt x="47105" y="89943"/>
                    <a:pt x="49729" y="79486"/>
                  </a:cubicBezTo>
                  <a:cubicBezTo>
                    <a:pt x="50420" y="76733"/>
                    <a:pt x="56216" y="82227"/>
                    <a:pt x="56216" y="82227"/>
                  </a:cubicBezTo>
                  <a:cubicBezTo>
                    <a:pt x="59254" y="81877"/>
                    <a:pt x="67191" y="82123"/>
                    <a:pt x="71351" y="79486"/>
                  </a:cubicBezTo>
                  <a:cubicBezTo>
                    <a:pt x="72513" y="78750"/>
                    <a:pt x="73513" y="77659"/>
                    <a:pt x="74594" y="76745"/>
                  </a:cubicBezTo>
                  <a:cubicBezTo>
                    <a:pt x="75315" y="78116"/>
                    <a:pt x="76601" y="79221"/>
                    <a:pt x="76756" y="80857"/>
                  </a:cubicBezTo>
                  <a:cubicBezTo>
                    <a:pt x="77702" y="90846"/>
                    <a:pt x="75012" y="101606"/>
                    <a:pt x="77837" y="111007"/>
                  </a:cubicBezTo>
                  <a:cubicBezTo>
                    <a:pt x="78744" y="114026"/>
                    <a:pt x="82882" y="110093"/>
                    <a:pt x="85405" y="109637"/>
                  </a:cubicBezTo>
                  <a:cubicBezTo>
                    <a:pt x="85765" y="105525"/>
                    <a:pt x="86203" y="101424"/>
                    <a:pt x="86486" y="97302"/>
                  </a:cubicBezTo>
                  <a:cubicBezTo>
                    <a:pt x="86924" y="90915"/>
                    <a:pt x="86177" y="84281"/>
                    <a:pt x="87567" y="78116"/>
                  </a:cubicBezTo>
                  <a:cubicBezTo>
                    <a:pt x="88267" y="75010"/>
                    <a:pt x="88075" y="84562"/>
                    <a:pt x="88648" y="87709"/>
                  </a:cubicBezTo>
                  <a:cubicBezTo>
                    <a:pt x="89161" y="90524"/>
                    <a:pt x="90089" y="93191"/>
                    <a:pt x="90810" y="95932"/>
                  </a:cubicBezTo>
                  <a:cubicBezTo>
                    <a:pt x="91171" y="97302"/>
                    <a:pt x="91259" y="98841"/>
                    <a:pt x="91891" y="100043"/>
                  </a:cubicBezTo>
                  <a:lnTo>
                    <a:pt x="96216" y="108266"/>
                  </a:lnTo>
                  <a:cubicBezTo>
                    <a:pt x="97297" y="107809"/>
                    <a:pt x="98653" y="107917"/>
                    <a:pt x="99459" y="106896"/>
                  </a:cubicBezTo>
                  <a:cubicBezTo>
                    <a:pt x="100265" y="105874"/>
                    <a:pt x="100540" y="104229"/>
                    <a:pt x="100540" y="102784"/>
                  </a:cubicBezTo>
                  <a:cubicBezTo>
                    <a:pt x="100540" y="101527"/>
                    <a:pt x="98644" y="84143"/>
                    <a:pt x="98378" y="82227"/>
                  </a:cubicBezTo>
                  <a:cubicBezTo>
                    <a:pt x="97739" y="77639"/>
                    <a:pt x="96216" y="68523"/>
                    <a:pt x="96216" y="68523"/>
                  </a:cubicBezTo>
                  <a:cubicBezTo>
                    <a:pt x="96576" y="67152"/>
                    <a:pt x="96787" y="65703"/>
                    <a:pt x="97297" y="64411"/>
                  </a:cubicBezTo>
                  <a:cubicBezTo>
                    <a:pt x="98146" y="62258"/>
                    <a:pt x="101886" y="56267"/>
                    <a:pt x="102702" y="54818"/>
                  </a:cubicBezTo>
                  <a:cubicBezTo>
                    <a:pt x="103457" y="53478"/>
                    <a:pt x="104220" y="52137"/>
                    <a:pt x="104864" y="50707"/>
                  </a:cubicBezTo>
                  <a:cubicBezTo>
                    <a:pt x="106787" y="46442"/>
                    <a:pt x="106794" y="44756"/>
                    <a:pt x="109189" y="41113"/>
                  </a:cubicBezTo>
                  <a:cubicBezTo>
                    <a:pt x="110168" y="39625"/>
                    <a:pt x="111543" y="38579"/>
                    <a:pt x="112432" y="37002"/>
                  </a:cubicBezTo>
                  <a:cubicBezTo>
                    <a:pt x="115117" y="32236"/>
                    <a:pt x="115689" y="25969"/>
                    <a:pt x="116756" y="20556"/>
                  </a:cubicBezTo>
                  <a:cubicBezTo>
                    <a:pt x="118308" y="12688"/>
                    <a:pt x="117285" y="16824"/>
                    <a:pt x="120000" y="8222"/>
                  </a:cubicBezTo>
                  <a:cubicBezTo>
                    <a:pt x="119279" y="5938"/>
                    <a:pt x="119080" y="3260"/>
                    <a:pt x="117837" y="1370"/>
                  </a:cubicBezTo>
                  <a:cubicBezTo>
                    <a:pt x="115890" y="-1591"/>
                    <a:pt x="109225" y="1134"/>
                    <a:pt x="108108" y="1370"/>
                  </a:cubicBezTo>
                  <a:cubicBezTo>
                    <a:pt x="107387" y="2740"/>
                    <a:pt x="106473" y="3976"/>
                    <a:pt x="105945" y="5481"/>
                  </a:cubicBezTo>
                  <a:cubicBezTo>
                    <a:pt x="105020" y="8122"/>
                    <a:pt x="105048" y="11300"/>
                    <a:pt x="103783" y="13704"/>
                  </a:cubicBezTo>
                  <a:cubicBezTo>
                    <a:pt x="103062" y="15075"/>
                    <a:pt x="102149" y="16310"/>
                    <a:pt x="101621" y="17816"/>
                  </a:cubicBezTo>
                  <a:cubicBezTo>
                    <a:pt x="100696" y="20456"/>
                    <a:pt x="100180" y="23297"/>
                    <a:pt x="99459" y="26038"/>
                  </a:cubicBezTo>
                  <a:cubicBezTo>
                    <a:pt x="99099" y="27409"/>
                    <a:pt x="98888" y="28858"/>
                    <a:pt x="98378" y="30150"/>
                  </a:cubicBezTo>
                  <a:cubicBezTo>
                    <a:pt x="97657" y="31977"/>
                    <a:pt x="97015" y="33858"/>
                    <a:pt x="96216" y="35632"/>
                  </a:cubicBezTo>
                  <a:cubicBezTo>
                    <a:pt x="95571" y="37062"/>
                    <a:pt x="94581" y="38238"/>
                    <a:pt x="94054" y="39743"/>
                  </a:cubicBezTo>
                  <a:cubicBezTo>
                    <a:pt x="91236" y="47778"/>
                    <a:pt x="93927" y="47361"/>
                    <a:pt x="88648" y="50707"/>
                  </a:cubicBezTo>
                  <a:cubicBezTo>
                    <a:pt x="87629" y="51353"/>
                    <a:pt x="86486" y="51620"/>
                    <a:pt x="85405" y="52077"/>
                  </a:cubicBezTo>
                  <a:cubicBezTo>
                    <a:pt x="83603" y="51620"/>
                    <a:pt x="81812" y="51090"/>
                    <a:pt x="80000" y="50707"/>
                  </a:cubicBezTo>
                  <a:cubicBezTo>
                    <a:pt x="77486" y="50176"/>
                    <a:pt x="74923" y="50013"/>
                    <a:pt x="72432" y="49336"/>
                  </a:cubicBezTo>
                  <a:cubicBezTo>
                    <a:pt x="69904" y="48649"/>
                    <a:pt x="62670" y="45360"/>
                    <a:pt x="59459" y="45225"/>
                  </a:cubicBezTo>
                  <a:cubicBezTo>
                    <a:pt x="50455" y="44845"/>
                    <a:pt x="38918" y="48422"/>
                    <a:pt x="33513" y="46595"/>
                  </a:cubicBezTo>
                  <a:close/>
                </a:path>
              </a:pathLst>
            </a:custGeom>
            <a:solidFill>
              <a:srgbClr val="93C47D"/>
            </a:solidFill>
            <a:ln w="127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54;p31">
              <a:extLst>
                <a:ext uri="{FF2B5EF4-FFF2-40B4-BE49-F238E27FC236}">
                  <a16:creationId xmlns:a16="http://schemas.microsoft.com/office/drawing/2014/main" id="{AC78AE00-C8BF-28DA-43C3-004CE48E73D0}"/>
                </a:ext>
              </a:extLst>
            </p:cNvPr>
            <p:cNvSpPr/>
            <p:nvPr/>
          </p:nvSpPr>
          <p:spPr>
            <a:xfrm>
              <a:off x="3724022" y="3132901"/>
              <a:ext cx="332400" cy="20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49" y="54545"/>
                  </a:moveTo>
                  <a:cubicBezTo>
                    <a:pt x="85280" y="53635"/>
                    <a:pt x="88758" y="56578"/>
                    <a:pt x="74758" y="46363"/>
                  </a:cubicBezTo>
                  <a:cubicBezTo>
                    <a:pt x="71558" y="44027"/>
                    <a:pt x="64791" y="40908"/>
                    <a:pt x="64791" y="40908"/>
                  </a:cubicBezTo>
                  <a:cubicBezTo>
                    <a:pt x="64237" y="38181"/>
                    <a:pt x="63912" y="35298"/>
                    <a:pt x="63129" y="32726"/>
                  </a:cubicBezTo>
                  <a:cubicBezTo>
                    <a:pt x="62236" y="29794"/>
                    <a:pt x="60617" y="27540"/>
                    <a:pt x="59807" y="24545"/>
                  </a:cubicBezTo>
                  <a:cubicBezTo>
                    <a:pt x="58384" y="19291"/>
                    <a:pt x="57592" y="13635"/>
                    <a:pt x="56484" y="8181"/>
                  </a:cubicBezTo>
                  <a:lnTo>
                    <a:pt x="54823" y="0"/>
                  </a:lnTo>
                  <a:cubicBezTo>
                    <a:pt x="53715" y="1818"/>
                    <a:pt x="52201" y="3154"/>
                    <a:pt x="51500" y="5454"/>
                  </a:cubicBezTo>
                  <a:cubicBezTo>
                    <a:pt x="49934" y="10597"/>
                    <a:pt x="49285" y="16363"/>
                    <a:pt x="48177" y="21817"/>
                  </a:cubicBezTo>
                  <a:lnTo>
                    <a:pt x="44855" y="38181"/>
                  </a:lnTo>
                  <a:cubicBezTo>
                    <a:pt x="44301" y="40908"/>
                    <a:pt x="44938" y="46102"/>
                    <a:pt x="43194" y="46363"/>
                  </a:cubicBezTo>
                  <a:lnTo>
                    <a:pt x="24919" y="49090"/>
                  </a:lnTo>
                  <a:cubicBezTo>
                    <a:pt x="23257" y="50000"/>
                    <a:pt x="21466" y="50421"/>
                    <a:pt x="19935" y="51818"/>
                  </a:cubicBezTo>
                  <a:cubicBezTo>
                    <a:pt x="16444" y="55002"/>
                    <a:pt x="9967" y="62727"/>
                    <a:pt x="9967" y="62727"/>
                  </a:cubicBezTo>
                  <a:lnTo>
                    <a:pt x="3322" y="79090"/>
                  </a:lnTo>
                  <a:lnTo>
                    <a:pt x="0" y="87272"/>
                  </a:lnTo>
                  <a:cubicBezTo>
                    <a:pt x="553" y="92727"/>
                    <a:pt x="478" y="98458"/>
                    <a:pt x="1661" y="103635"/>
                  </a:cubicBezTo>
                  <a:cubicBezTo>
                    <a:pt x="2351" y="106659"/>
                    <a:pt x="8834" y="113719"/>
                    <a:pt x="9967" y="114545"/>
                  </a:cubicBezTo>
                  <a:cubicBezTo>
                    <a:pt x="13168" y="116880"/>
                    <a:pt x="19935" y="120000"/>
                    <a:pt x="19935" y="120000"/>
                  </a:cubicBezTo>
                  <a:cubicBezTo>
                    <a:pt x="26580" y="119090"/>
                    <a:pt x="33254" y="118630"/>
                    <a:pt x="39871" y="117272"/>
                  </a:cubicBezTo>
                  <a:cubicBezTo>
                    <a:pt x="45148" y="116189"/>
                    <a:pt x="51662" y="111070"/>
                    <a:pt x="56484" y="109091"/>
                  </a:cubicBezTo>
                  <a:cubicBezTo>
                    <a:pt x="66525" y="104969"/>
                    <a:pt x="60965" y="107548"/>
                    <a:pt x="73097" y="100909"/>
                  </a:cubicBezTo>
                  <a:lnTo>
                    <a:pt x="78081" y="98181"/>
                  </a:lnTo>
                  <a:cubicBezTo>
                    <a:pt x="78559" y="97006"/>
                    <a:pt x="82906" y="85142"/>
                    <a:pt x="84726" y="84545"/>
                  </a:cubicBezTo>
                  <a:cubicBezTo>
                    <a:pt x="86444" y="83981"/>
                    <a:pt x="88049" y="86363"/>
                    <a:pt x="89711" y="87272"/>
                  </a:cubicBezTo>
                  <a:cubicBezTo>
                    <a:pt x="90818" y="90000"/>
                    <a:pt x="92140" y="92522"/>
                    <a:pt x="93033" y="95454"/>
                  </a:cubicBezTo>
                  <a:cubicBezTo>
                    <a:pt x="93816" y="98025"/>
                    <a:pt x="93793" y="101170"/>
                    <a:pt x="94694" y="103635"/>
                  </a:cubicBezTo>
                  <a:cubicBezTo>
                    <a:pt x="95500" y="105841"/>
                    <a:pt x="97039" y="107082"/>
                    <a:pt x="98017" y="109091"/>
                  </a:cubicBezTo>
                  <a:cubicBezTo>
                    <a:pt x="99264" y="111650"/>
                    <a:pt x="100232" y="114545"/>
                    <a:pt x="101340" y="117272"/>
                  </a:cubicBezTo>
                  <a:cubicBezTo>
                    <a:pt x="105338" y="97579"/>
                    <a:pt x="101340" y="120991"/>
                    <a:pt x="101340" y="81818"/>
                  </a:cubicBezTo>
                  <a:cubicBezTo>
                    <a:pt x="101340" y="78943"/>
                    <a:pt x="102218" y="76207"/>
                    <a:pt x="103001" y="73636"/>
                  </a:cubicBezTo>
                  <a:cubicBezTo>
                    <a:pt x="104441" y="68908"/>
                    <a:pt x="107070" y="63383"/>
                    <a:pt x="109646" y="59999"/>
                  </a:cubicBezTo>
                  <a:cubicBezTo>
                    <a:pt x="111205" y="57952"/>
                    <a:pt x="112969" y="56363"/>
                    <a:pt x="114630" y="54545"/>
                  </a:cubicBezTo>
                  <a:cubicBezTo>
                    <a:pt x="115184" y="50908"/>
                    <a:pt x="115392" y="47081"/>
                    <a:pt x="116291" y="43636"/>
                  </a:cubicBezTo>
                  <a:cubicBezTo>
                    <a:pt x="117078" y="40623"/>
                    <a:pt x="121276" y="37272"/>
                    <a:pt x="119614" y="35454"/>
                  </a:cubicBezTo>
                  <a:cubicBezTo>
                    <a:pt x="117264" y="32882"/>
                    <a:pt x="114032" y="36962"/>
                    <a:pt x="111307" y="38181"/>
                  </a:cubicBezTo>
                  <a:cubicBezTo>
                    <a:pt x="92450" y="46625"/>
                    <a:pt x="108242" y="39334"/>
                    <a:pt x="96356" y="49090"/>
                  </a:cubicBezTo>
                  <a:cubicBezTo>
                    <a:pt x="94789" y="50376"/>
                    <a:pt x="92997" y="50750"/>
                    <a:pt x="91372" y="51818"/>
                  </a:cubicBezTo>
                  <a:cubicBezTo>
                    <a:pt x="90222" y="52572"/>
                    <a:pt x="90818" y="55454"/>
                    <a:pt x="88049" y="54545"/>
                  </a:cubicBezTo>
                  <a:close/>
                </a:path>
              </a:pathLst>
            </a:custGeom>
            <a:solidFill>
              <a:srgbClr val="F1C232"/>
            </a:solidFill>
            <a:ln w="1270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755;p31">
              <a:extLst>
                <a:ext uri="{FF2B5EF4-FFF2-40B4-BE49-F238E27FC236}">
                  <a16:creationId xmlns:a16="http://schemas.microsoft.com/office/drawing/2014/main" id="{0FA8819F-838C-0129-45DE-4470F382053A}"/>
                </a:ext>
              </a:extLst>
            </p:cNvPr>
            <p:cNvSpPr/>
            <p:nvPr/>
          </p:nvSpPr>
          <p:spPr>
            <a:xfrm>
              <a:off x="7771800" y="3985375"/>
              <a:ext cx="239400" cy="239400"/>
            </a:xfrm>
            <a:prstGeom prst="rect">
              <a:avLst/>
            </a:prstGeom>
            <a:solidFill>
              <a:srgbClr val="E066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756;p31">
              <a:extLst>
                <a:ext uri="{FF2B5EF4-FFF2-40B4-BE49-F238E27FC236}">
                  <a16:creationId xmlns:a16="http://schemas.microsoft.com/office/drawing/2014/main" id="{E66396B8-9F01-D177-2BB1-943AACEAA927}"/>
                </a:ext>
              </a:extLst>
            </p:cNvPr>
            <p:cNvSpPr/>
            <p:nvPr/>
          </p:nvSpPr>
          <p:spPr>
            <a:xfrm>
              <a:off x="3752975" y="3999605"/>
              <a:ext cx="275700" cy="24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956" y="53323"/>
                  </a:moveTo>
                  <a:cubicBezTo>
                    <a:pt x="86831" y="53005"/>
                    <a:pt x="84362" y="47112"/>
                    <a:pt x="82896" y="43801"/>
                  </a:cubicBezTo>
                  <a:cubicBezTo>
                    <a:pt x="78740" y="34414"/>
                    <a:pt x="84281" y="41470"/>
                    <a:pt x="77837" y="32374"/>
                  </a:cubicBezTo>
                  <a:cubicBezTo>
                    <a:pt x="75091" y="28498"/>
                    <a:pt x="73159" y="27584"/>
                    <a:pt x="69404" y="24757"/>
                  </a:cubicBezTo>
                  <a:cubicBezTo>
                    <a:pt x="65836" y="8644"/>
                    <a:pt x="70696" y="25043"/>
                    <a:pt x="62658" y="11426"/>
                  </a:cubicBezTo>
                  <a:cubicBezTo>
                    <a:pt x="61672" y="9756"/>
                    <a:pt x="61766" y="7508"/>
                    <a:pt x="60971" y="5712"/>
                  </a:cubicBezTo>
                  <a:cubicBezTo>
                    <a:pt x="60065" y="3665"/>
                    <a:pt x="58723" y="1904"/>
                    <a:pt x="57598" y="0"/>
                  </a:cubicBezTo>
                  <a:cubicBezTo>
                    <a:pt x="44863" y="21567"/>
                    <a:pt x="65124" y="-14894"/>
                    <a:pt x="52539" y="53323"/>
                  </a:cubicBezTo>
                  <a:cubicBezTo>
                    <a:pt x="52066" y="55885"/>
                    <a:pt x="48041" y="52053"/>
                    <a:pt x="45793" y="51418"/>
                  </a:cubicBezTo>
                  <a:cubicBezTo>
                    <a:pt x="36986" y="44789"/>
                    <a:pt x="44646" y="49507"/>
                    <a:pt x="32300" y="45705"/>
                  </a:cubicBezTo>
                  <a:cubicBezTo>
                    <a:pt x="28870" y="44649"/>
                    <a:pt x="25554" y="43166"/>
                    <a:pt x="22181" y="41896"/>
                  </a:cubicBezTo>
                  <a:cubicBezTo>
                    <a:pt x="20495" y="41261"/>
                    <a:pt x="18846" y="40479"/>
                    <a:pt x="17122" y="39992"/>
                  </a:cubicBezTo>
                  <a:lnTo>
                    <a:pt x="10375" y="38087"/>
                  </a:lnTo>
                  <a:cubicBezTo>
                    <a:pt x="7002" y="38722"/>
                    <a:pt x="2308" y="36903"/>
                    <a:pt x="256" y="39992"/>
                  </a:cubicBezTo>
                  <a:cubicBezTo>
                    <a:pt x="-1174" y="42147"/>
                    <a:pt x="3764" y="43661"/>
                    <a:pt x="5316" y="45705"/>
                  </a:cubicBezTo>
                  <a:cubicBezTo>
                    <a:pt x="7145" y="48115"/>
                    <a:pt x="8742" y="50740"/>
                    <a:pt x="10375" y="53323"/>
                  </a:cubicBezTo>
                  <a:cubicBezTo>
                    <a:pt x="11554" y="55185"/>
                    <a:pt x="12315" y="57418"/>
                    <a:pt x="13749" y="59036"/>
                  </a:cubicBezTo>
                  <a:cubicBezTo>
                    <a:pt x="15182" y="60655"/>
                    <a:pt x="17225" y="61415"/>
                    <a:pt x="18808" y="62845"/>
                  </a:cubicBezTo>
                  <a:cubicBezTo>
                    <a:pt x="20050" y="63967"/>
                    <a:pt x="20939" y="65532"/>
                    <a:pt x="22181" y="66654"/>
                  </a:cubicBezTo>
                  <a:cubicBezTo>
                    <a:pt x="23764" y="68083"/>
                    <a:pt x="25388" y="69533"/>
                    <a:pt x="27241" y="70462"/>
                  </a:cubicBezTo>
                  <a:cubicBezTo>
                    <a:pt x="30490" y="72093"/>
                    <a:pt x="37360" y="74271"/>
                    <a:pt x="37360" y="74271"/>
                  </a:cubicBezTo>
                  <a:cubicBezTo>
                    <a:pt x="38484" y="76176"/>
                    <a:pt x="40733" y="77695"/>
                    <a:pt x="40733" y="79984"/>
                  </a:cubicBezTo>
                  <a:cubicBezTo>
                    <a:pt x="40733" y="84217"/>
                    <a:pt x="34549" y="87814"/>
                    <a:pt x="32300" y="89507"/>
                  </a:cubicBezTo>
                  <a:cubicBezTo>
                    <a:pt x="29074" y="100433"/>
                    <a:pt x="32924" y="90234"/>
                    <a:pt x="25554" y="100933"/>
                  </a:cubicBezTo>
                  <a:cubicBezTo>
                    <a:pt x="23065" y="104546"/>
                    <a:pt x="18808" y="112359"/>
                    <a:pt x="18808" y="112359"/>
                  </a:cubicBezTo>
                  <a:cubicBezTo>
                    <a:pt x="18246" y="114264"/>
                    <a:pt x="16326" y="116277"/>
                    <a:pt x="17122" y="118072"/>
                  </a:cubicBezTo>
                  <a:cubicBezTo>
                    <a:pt x="19008" y="122332"/>
                    <a:pt x="29939" y="118225"/>
                    <a:pt x="30614" y="118072"/>
                  </a:cubicBezTo>
                  <a:cubicBezTo>
                    <a:pt x="40303" y="107131"/>
                    <a:pt x="35275" y="109970"/>
                    <a:pt x="44106" y="106646"/>
                  </a:cubicBezTo>
                  <a:cubicBezTo>
                    <a:pt x="53101" y="91411"/>
                    <a:pt x="41295" y="109820"/>
                    <a:pt x="52539" y="97124"/>
                  </a:cubicBezTo>
                  <a:cubicBezTo>
                    <a:pt x="60167" y="88510"/>
                    <a:pt x="51121" y="93214"/>
                    <a:pt x="60971" y="89507"/>
                  </a:cubicBezTo>
                  <a:cubicBezTo>
                    <a:pt x="63782" y="90141"/>
                    <a:pt x="66915" y="89805"/>
                    <a:pt x="69404" y="91411"/>
                  </a:cubicBezTo>
                  <a:cubicBezTo>
                    <a:pt x="71164" y="92546"/>
                    <a:pt x="71479" y="95366"/>
                    <a:pt x="72777" y="97124"/>
                  </a:cubicBezTo>
                  <a:cubicBezTo>
                    <a:pt x="74304" y="99193"/>
                    <a:pt x="75752" y="101529"/>
                    <a:pt x="77837" y="102837"/>
                  </a:cubicBezTo>
                  <a:cubicBezTo>
                    <a:pt x="80944" y="104787"/>
                    <a:pt x="84583" y="105376"/>
                    <a:pt x="87956" y="106646"/>
                  </a:cubicBezTo>
                  <a:cubicBezTo>
                    <a:pt x="89642" y="107281"/>
                    <a:pt x="91536" y="107437"/>
                    <a:pt x="93015" y="108551"/>
                  </a:cubicBezTo>
                  <a:lnTo>
                    <a:pt x="98074" y="112359"/>
                  </a:lnTo>
                  <a:cubicBezTo>
                    <a:pt x="98637" y="110455"/>
                    <a:pt x="100323" y="108551"/>
                    <a:pt x="99761" y="106646"/>
                  </a:cubicBezTo>
                  <a:cubicBezTo>
                    <a:pt x="98479" y="102304"/>
                    <a:pt x="95264" y="99029"/>
                    <a:pt x="93015" y="95220"/>
                  </a:cubicBezTo>
                  <a:cubicBezTo>
                    <a:pt x="91891" y="93315"/>
                    <a:pt x="90283" y="91678"/>
                    <a:pt x="89642" y="89507"/>
                  </a:cubicBezTo>
                  <a:cubicBezTo>
                    <a:pt x="89080" y="87602"/>
                    <a:pt x="89066" y="85361"/>
                    <a:pt x="87956" y="83793"/>
                  </a:cubicBezTo>
                  <a:cubicBezTo>
                    <a:pt x="86689" y="82006"/>
                    <a:pt x="84583" y="81254"/>
                    <a:pt x="82896" y="79984"/>
                  </a:cubicBezTo>
                  <a:cubicBezTo>
                    <a:pt x="82334" y="78080"/>
                    <a:pt x="80414" y="76067"/>
                    <a:pt x="81210" y="74271"/>
                  </a:cubicBezTo>
                  <a:cubicBezTo>
                    <a:pt x="82004" y="72476"/>
                    <a:pt x="84559" y="72918"/>
                    <a:pt x="86269" y="72367"/>
                  </a:cubicBezTo>
                  <a:cubicBezTo>
                    <a:pt x="101081" y="67588"/>
                    <a:pt x="85953" y="73121"/>
                    <a:pt x="98074" y="68558"/>
                  </a:cubicBezTo>
                  <a:cubicBezTo>
                    <a:pt x="99199" y="67288"/>
                    <a:pt x="100176" y="65826"/>
                    <a:pt x="101448" y="64749"/>
                  </a:cubicBezTo>
                  <a:cubicBezTo>
                    <a:pt x="104691" y="62002"/>
                    <a:pt x="108701" y="60368"/>
                    <a:pt x="111567" y="57132"/>
                  </a:cubicBezTo>
                  <a:cubicBezTo>
                    <a:pt x="118060" y="49800"/>
                    <a:pt x="115303" y="53659"/>
                    <a:pt x="120000" y="45705"/>
                  </a:cubicBezTo>
                  <a:cubicBezTo>
                    <a:pt x="111662" y="36289"/>
                    <a:pt x="117207" y="40624"/>
                    <a:pt x="94701" y="43801"/>
                  </a:cubicBezTo>
                  <a:cubicBezTo>
                    <a:pt x="92938" y="44050"/>
                    <a:pt x="91352" y="45154"/>
                    <a:pt x="89642" y="45705"/>
                  </a:cubicBezTo>
                  <a:cubicBezTo>
                    <a:pt x="87414" y="46424"/>
                    <a:pt x="89080" y="53640"/>
                    <a:pt x="87956" y="53323"/>
                  </a:cubicBezTo>
                  <a:close/>
                </a:path>
              </a:pathLst>
            </a:custGeom>
            <a:solidFill>
              <a:srgbClr val="6FA8DC"/>
            </a:solidFill>
            <a:ln w="12700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757;p31">
              <a:extLst>
                <a:ext uri="{FF2B5EF4-FFF2-40B4-BE49-F238E27FC236}">
                  <a16:creationId xmlns:a16="http://schemas.microsoft.com/office/drawing/2014/main" id="{407A440E-7515-FB35-6D21-8D989A8638AD}"/>
                </a:ext>
              </a:extLst>
            </p:cNvPr>
            <p:cNvGrpSpPr/>
            <p:nvPr/>
          </p:nvGrpSpPr>
          <p:grpSpPr>
            <a:xfrm>
              <a:off x="3764671" y="4461902"/>
              <a:ext cx="275714" cy="194079"/>
              <a:chOff x="2260500" y="4354200"/>
              <a:chExt cx="326250" cy="229680"/>
            </a:xfrm>
          </p:grpSpPr>
          <p:sp>
            <p:nvSpPr>
              <p:cNvPr id="92" name="Google Shape;758;p31">
                <a:extLst>
                  <a:ext uri="{FF2B5EF4-FFF2-40B4-BE49-F238E27FC236}">
                    <a16:creationId xmlns:a16="http://schemas.microsoft.com/office/drawing/2014/main" id="{BF9DD6B6-1375-5DD1-8907-98E2CC33D1CD}"/>
                  </a:ext>
                </a:extLst>
              </p:cNvPr>
              <p:cNvSpPr/>
              <p:nvPr/>
            </p:nvSpPr>
            <p:spPr>
              <a:xfrm>
                <a:off x="2307659" y="4403425"/>
                <a:ext cx="35650" cy="7930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172" extrusionOk="0">
                    <a:moveTo>
                      <a:pt x="1395" y="3172"/>
                    </a:moveTo>
                    <a:cubicBezTo>
                      <a:pt x="1519" y="2048"/>
                      <a:pt x="-608" y="799"/>
                      <a:pt x="192" y="0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" name="Google Shape;759;p31">
                <a:extLst>
                  <a:ext uri="{FF2B5EF4-FFF2-40B4-BE49-F238E27FC236}">
                    <a16:creationId xmlns:a16="http://schemas.microsoft.com/office/drawing/2014/main" id="{844E3C59-C5D3-CA93-AF9B-55DB110C71F4}"/>
                  </a:ext>
                </a:extLst>
              </p:cNvPr>
              <p:cNvSpPr/>
              <p:nvPr/>
            </p:nvSpPr>
            <p:spPr>
              <a:xfrm>
                <a:off x="2399950" y="4389750"/>
                <a:ext cx="362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2406" extrusionOk="0">
                    <a:moveTo>
                      <a:pt x="1422" y="2406"/>
                    </a:moveTo>
                    <a:cubicBezTo>
                      <a:pt x="1537" y="1482"/>
                      <a:pt x="896" y="255"/>
                      <a:pt x="0" y="0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4" name="Google Shape;760;p31">
                <a:extLst>
                  <a:ext uri="{FF2B5EF4-FFF2-40B4-BE49-F238E27FC236}">
                    <a16:creationId xmlns:a16="http://schemas.microsoft.com/office/drawing/2014/main" id="{8F887D7D-D2DF-A1B6-A1B3-5F7055E7DD73}"/>
                  </a:ext>
                </a:extLst>
              </p:cNvPr>
              <p:cNvSpPr/>
              <p:nvPr/>
            </p:nvSpPr>
            <p:spPr>
              <a:xfrm>
                <a:off x="2260500" y="4514661"/>
                <a:ext cx="7927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129" extrusionOk="0">
                    <a:moveTo>
                      <a:pt x="3171" y="35"/>
                    </a:moveTo>
                    <a:cubicBezTo>
                      <a:pt x="2061" y="-103"/>
                      <a:pt x="1100" y="929"/>
                      <a:pt x="0" y="1129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761;p31">
                <a:extLst>
                  <a:ext uri="{FF2B5EF4-FFF2-40B4-BE49-F238E27FC236}">
                    <a16:creationId xmlns:a16="http://schemas.microsoft.com/office/drawing/2014/main" id="{21356561-2A45-5428-231F-5F56D8F86751}"/>
                  </a:ext>
                </a:extLst>
              </p:cNvPr>
              <p:cNvSpPr/>
              <p:nvPr/>
            </p:nvSpPr>
            <p:spPr>
              <a:xfrm>
                <a:off x="2383550" y="4520355"/>
                <a:ext cx="300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41" extrusionOk="0">
                    <a:moveTo>
                      <a:pt x="0" y="26"/>
                    </a:moveTo>
                    <a:cubicBezTo>
                      <a:pt x="924" y="-77"/>
                      <a:pt x="1071" y="1621"/>
                      <a:pt x="1203" y="2541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762;p31">
                <a:extLst>
                  <a:ext uri="{FF2B5EF4-FFF2-40B4-BE49-F238E27FC236}">
                    <a16:creationId xmlns:a16="http://schemas.microsoft.com/office/drawing/2014/main" id="{0AD101ED-D705-BCE3-E1E0-C874EA718CEE}"/>
                  </a:ext>
                </a:extLst>
              </p:cNvPr>
              <p:cNvSpPr/>
              <p:nvPr/>
            </p:nvSpPr>
            <p:spPr>
              <a:xfrm>
                <a:off x="2481975" y="4493650"/>
                <a:ext cx="254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406" extrusionOk="0">
                    <a:moveTo>
                      <a:pt x="0" y="0"/>
                    </a:moveTo>
                    <a:cubicBezTo>
                      <a:pt x="721" y="480"/>
                      <a:pt x="1107" y="1548"/>
                      <a:pt x="985" y="2406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7" name="Google Shape;763;p31">
                <a:extLst>
                  <a:ext uri="{FF2B5EF4-FFF2-40B4-BE49-F238E27FC236}">
                    <a16:creationId xmlns:a16="http://schemas.microsoft.com/office/drawing/2014/main" id="{188C2F21-2C35-354C-561A-FA9452C21A93}"/>
                  </a:ext>
                </a:extLst>
              </p:cNvPr>
              <p:cNvSpPr/>
              <p:nvPr/>
            </p:nvSpPr>
            <p:spPr>
              <a:xfrm>
                <a:off x="2533925" y="4392475"/>
                <a:ext cx="51975" cy="5742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297" extrusionOk="0">
                    <a:moveTo>
                      <a:pt x="0" y="2297"/>
                    </a:moveTo>
                    <a:cubicBezTo>
                      <a:pt x="1033" y="2297"/>
                      <a:pt x="1795" y="993"/>
                      <a:pt x="2079" y="0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" name="Google Shape;764;p31">
                <a:extLst>
                  <a:ext uri="{FF2B5EF4-FFF2-40B4-BE49-F238E27FC236}">
                    <a16:creationId xmlns:a16="http://schemas.microsoft.com/office/drawing/2014/main" id="{52295758-0421-077E-EACF-986A2ED2620A}"/>
                  </a:ext>
                </a:extLst>
              </p:cNvPr>
              <p:cNvSpPr/>
              <p:nvPr/>
            </p:nvSpPr>
            <p:spPr>
              <a:xfrm>
                <a:off x="2533925" y="4490077"/>
                <a:ext cx="52825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2002" extrusionOk="0">
                    <a:moveTo>
                      <a:pt x="0" y="34"/>
                    </a:moveTo>
                    <a:cubicBezTo>
                      <a:pt x="945" y="-102"/>
                      <a:pt x="2214" y="1057"/>
                      <a:pt x="2079" y="2002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9" name="Google Shape;765;p31">
                <a:extLst>
                  <a:ext uri="{FF2B5EF4-FFF2-40B4-BE49-F238E27FC236}">
                    <a16:creationId xmlns:a16="http://schemas.microsoft.com/office/drawing/2014/main" id="{61BEA7B4-E79A-1A5E-8B60-2D286E18FAEB}"/>
                  </a:ext>
                </a:extLst>
              </p:cNvPr>
              <p:cNvSpPr/>
              <p:nvPr/>
            </p:nvSpPr>
            <p:spPr>
              <a:xfrm>
                <a:off x="2484704" y="4354200"/>
                <a:ext cx="19150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2953" extrusionOk="0">
                    <a:moveTo>
                      <a:pt x="110" y="2953"/>
                    </a:moveTo>
                    <a:cubicBezTo>
                      <a:pt x="-209" y="1996"/>
                      <a:pt x="266" y="876"/>
                      <a:pt x="766" y="0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0" name="Google Shape;766;p31">
                <a:extLst>
                  <a:ext uri="{FF2B5EF4-FFF2-40B4-BE49-F238E27FC236}">
                    <a16:creationId xmlns:a16="http://schemas.microsoft.com/office/drawing/2014/main" id="{9455C8C5-5A94-1955-FD8D-74AE330D6B4A}"/>
                  </a:ext>
                </a:extLst>
              </p:cNvPr>
              <p:cNvSpPr/>
              <p:nvPr/>
            </p:nvSpPr>
            <p:spPr>
              <a:xfrm>
                <a:off x="2345250" y="4526475"/>
                <a:ext cx="2187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296" extrusionOk="0">
                    <a:moveTo>
                      <a:pt x="875" y="0"/>
                    </a:moveTo>
                    <a:cubicBezTo>
                      <a:pt x="193" y="454"/>
                      <a:pt x="811" y="2181"/>
                      <a:pt x="0" y="2296"/>
                    </a:cubicBezTo>
                  </a:path>
                </a:pathLst>
              </a:cu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1" name="Google Shape;767;p31">
                <a:extLst>
                  <a:ext uri="{FF2B5EF4-FFF2-40B4-BE49-F238E27FC236}">
                    <a16:creationId xmlns:a16="http://schemas.microsoft.com/office/drawing/2014/main" id="{3713F165-516E-6D4C-9D11-F2E74C97A29D}"/>
                  </a:ext>
                </a:extLst>
              </p:cNvPr>
              <p:cNvSpPr/>
              <p:nvPr/>
            </p:nvSpPr>
            <p:spPr>
              <a:xfrm rot="-900530">
                <a:off x="2310948" y="4429206"/>
                <a:ext cx="252309" cy="101188"/>
              </a:xfrm>
              <a:prstGeom prst="flowChartTerminator">
                <a:avLst/>
              </a:prstGeom>
              <a:solidFill>
                <a:srgbClr val="B7B7B7"/>
              </a:solidFill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1" name="Google Shape;769;p31">
              <a:extLst>
                <a:ext uri="{FF2B5EF4-FFF2-40B4-BE49-F238E27FC236}">
                  <a16:creationId xmlns:a16="http://schemas.microsoft.com/office/drawing/2014/main" id="{39F0DF5C-8CD5-E2ED-0FE4-0D0B51FD0681}"/>
                </a:ext>
              </a:extLst>
            </p:cNvPr>
            <p:cNvSpPr/>
            <p:nvPr/>
          </p:nvSpPr>
          <p:spPr>
            <a:xfrm>
              <a:off x="7771800" y="4410250"/>
              <a:ext cx="239400" cy="239400"/>
            </a:xfrm>
            <a:prstGeom prst="rect">
              <a:avLst/>
            </a:prstGeom>
            <a:solidFill>
              <a:srgbClr val="93C47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Google Shape;467;p21">
            <a:extLst>
              <a:ext uri="{FF2B5EF4-FFF2-40B4-BE49-F238E27FC236}">
                <a16:creationId xmlns:a16="http://schemas.microsoft.com/office/drawing/2014/main" id="{7C64612B-EA9A-4E9E-750D-DAB3C5CD46F5}"/>
              </a:ext>
            </a:extLst>
          </p:cNvPr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Slide credit: Sergey </a:t>
            </a:r>
            <a:r>
              <a:rPr lang="en" sz="2400" dirty="0" err="1"/>
              <a:t>Ovchinnikov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3723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33C87C-FE2F-D2A5-C52A-08C50920221A}"/>
              </a:ext>
            </a:extLst>
          </p:cNvPr>
          <p:cNvGrpSpPr/>
          <p:nvPr/>
        </p:nvGrpSpPr>
        <p:grpSpPr>
          <a:xfrm>
            <a:off x="3309825" y="1753068"/>
            <a:ext cx="7268406" cy="5016796"/>
            <a:chOff x="3309825" y="1211450"/>
            <a:chExt cx="7268406" cy="5016796"/>
          </a:xfrm>
        </p:grpSpPr>
        <p:sp>
          <p:nvSpPr>
            <p:cNvPr id="782" name="Google Shape;782;p33"/>
            <p:cNvSpPr/>
            <p:nvPr/>
          </p:nvSpPr>
          <p:spPr>
            <a:xfrm>
              <a:off x="3492913" y="2652662"/>
              <a:ext cx="729000" cy="12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Seq1</a:t>
              </a:r>
              <a:endParaRPr/>
            </a:p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Seq2</a:t>
              </a:r>
              <a:endParaRPr/>
            </a:p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Seq3</a:t>
              </a:r>
              <a:endParaRPr/>
            </a:p>
            <a:p>
              <a:pPr algn="r"/>
              <a:r>
                <a:rPr lang="en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Seq4</a:t>
              </a:r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3" name="Google Shape;783;p33"/>
            <p:cNvCxnSpPr>
              <a:stCxn id="784" idx="2"/>
            </p:cNvCxnSpPr>
            <p:nvPr/>
          </p:nvCxnSpPr>
          <p:spPr>
            <a:xfrm flipH="1">
              <a:off x="4071625" y="3822500"/>
              <a:ext cx="286500" cy="7056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33"/>
            <p:cNvCxnSpPr>
              <a:stCxn id="786" idx="2"/>
            </p:cNvCxnSpPr>
            <p:nvPr/>
          </p:nvCxnSpPr>
          <p:spPr>
            <a:xfrm>
              <a:off x="4696725" y="3822500"/>
              <a:ext cx="286500" cy="7056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7" name="Google Shape;787;p33"/>
            <p:cNvSpPr txBox="1"/>
            <p:nvPr/>
          </p:nvSpPr>
          <p:spPr>
            <a:xfrm rot="-5400000">
              <a:off x="3786675" y="1606400"/>
              <a:ext cx="14412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Pos1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Pos2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788" name="Google Shape;788;p33"/>
            <p:cNvGrpSpPr/>
            <p:nvPr/>
          </p:nvGrpSpPr>
          <p:grpSpPr>
            <a:xfrm>
              <a:off x="3615685" y="4527867"/>
              <a:ext cx="6962546" cy="1700379"/>
              <a:chOff x="2091685" y="4527866"/>
              <a:chExt cx="6962546" cy="1700379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2091685" y="4527866"/>
                <a:ext cx="911400" cy="740100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rgbClr val="3366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br>
                  <a:rPr lang="en" b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b="1">
                    <a:solidFill>
                      <a:srgbClr val="BF9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endParaRPr>
                  <a:solidFill>
                    <a:srgbClr val="BF9000"/>
                  </a:solidFill>
                </a:endParaRPr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3003230" y="4527866"/>
                <a:ext cx="912000" cy="740100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rgbClr val="3366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br>
                  <a:rPr lang="en" b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b="1">
                    <a:solidFill>
                      <a:srgbClr val="BF9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-0.7</a:t>
                </a:r>
                <a:endParaRPr>
                  <a:solidFill>
                    <a:srgbClr val="BF9000"/>
                  </a:solidFill>
                </a:endParaRPr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2091685" y="5271703"/>
                <a:ext cx="911400" cy="3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" b="1" baseline="-25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3003230" y="5282518"/>
                <a:ext cx="911400" cy="35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" b="1" baseline="-25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4496331" y="4777981"/>
                <a:ext cx="4557900" cy="48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P(</a:t>
                </a:r>
                <a:r>
                  <a:rPr lang="en" b="1">
                    <a:solidFill>
                      <a:srgbClr val="1155CC"/>
                    </a:solidFill>
                    <a:highlight>
                      <a:srgbClr val="C9DAF8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r>
                  <a:rPr lang="en" b="1">
                    <a:solidFill>
                      <a:srgbClr val="7F6000"/>
                    </a:solidFill>
                    <a:highlight>
                      <a:srgbClr val="FFE599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)= exp(V</a:t>
                </a:r>
                <a:r>
                  <a:rPr lang="en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[</a:t>
                </a:r>
                <a:r>
                  <a:rPr lang="en" b="1">
                    <a:solidFill>
                      <a:srgbClr val="1155CC"/>
                    </a:solidFill>
                    <a:highlight>
                      <a:srgbClr val="C9DAF8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]+V</a:t>
                </a:r>
                <a:r>
                  <a:rPr lang="en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[</a:t>
                </a:r>
                <a:r>
                  <a:rPr lang="en" b="1">
                    <a:solidFill>
                      <a:srgbClr val="7F6000"/>
                    </a:solidFill>
                    <a:highlight>
                      <a:srgbClr val="FFE599"/>
                    </a:highlight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]) = </a:t>
                </a:r>
                <a:r>
                  <a:rPr lang="en" b="1" u="sng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0.25</a:t>
                </a:r>
                <a:endParaRPr b="1" u="sng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pic>
            <p:nvPicPr>
              <p:cNvPr id="794" name="Google Shape;794;p3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881563" y="5267945"/>
                <a:ext cx="3167100" cy="960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5" name="Google Shape;795;p33"/>
            <p:cNvSpPr/>
            <p:nvPr/>
          </p:nvSpPr>
          <p:spPr>
            <a:xfrm>
              <a:off x="5968114" y="4408649"/>
              <a:ext cx="38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600" b="1" dirty="0">
                  <a:solidFill>
                    <a:schemeClr val="dk1"/>
                  </a:solidFill>
                  <a:latin typeface="Helvetica" pitchFamily="2" charset="0"/>
                  <a:ea typeface="Calibri"/>
                  <a:cs typeface="Calibri"/>
                  <a:sym typeface="Calibri"/>
                </a:rPr>
                <a:t>Probability of sequence under PSSM:</a:t>
              </a:r>
              <a:endParaRPr lang="en-US" sz="1600" dirty="0">
                <a:solidFill>
                  <a:schemeClr val="dk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4221925" y="27329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4221925" y="30053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4221925" y="32777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221925" y="35501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4560525" y="30053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4560525" y="27329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4560525" y="3550100"/>
              <a:ext cx="272400" cy="2724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b="1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4560525" y="3277700"/>
              <a:ext cx="272400" cy="2724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 dirty="0">
                  <a:solidFill>
                    <a:srgbClr val="7F600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309825" y="4527880"/>
              <a:ext cx="305700" cy="7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1155CC"/>
                  </a:solidFill>
                  <a:highlight>
                    <a:srgbClr val="C9DAF8"/>
                  </a:highlight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br>
                <a:rPr lang="en" b="1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b="1">
                  <a:solidFill>
                    <a:srgbClr val="7F6000"/>
                  </a:solidFill>
                  <a:highlight>
                    <a:srgbClr val="FFE599"/>
                  </a:highlight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FA178D7F-7143-8CF3-5A61-25A91759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Markov random field (MRF) model captures dependencies between pairs of positions</a:t>
            </a:r>
          </a:p>
        </p:txBody>
      </p:sp>
      <p:sp>
        <p:nvSpPr>
          <p:cNvPr id="5" name="Google Shape;467;p21">
            <a:extLst>
              <a:ext uri="{FF2B5EF4-FFF2-40B4-BE49-F238E27FC236}">
                <a16:creationId xmlns:a16="http://schemas.microsoft.com/office/drawing/2014/main" id="{E4E14492-5EDE-17F5-FEB3-89652EF5E968}"/>
              </a:ext>
            </a:extLst>
          </p:cNvPr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Slide credit: Sergey </a:t>
            </a:r>
            <a:r>
              <a:rPr lang="en" sz="2400" dirty="0" err="1"/>
              <a:t>Ovchinnikov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A5D8-BBC3-7F78-0F17-A3C3C307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Weight matrices from MRF are predictive of inter-residue contacts</a:t>
            </a:r>
          </a:p>
        </p:txBody>
      </p:sp>
      <p:grpSp>
        <p:nvGrpSpPr>
          <p:cNvPr id="5" name="Google Shape;1292;p50">
            <a:extLst>
              <a:ext uri="{FF2B5EF4-FFF2-40B4-BE49-F238E27FC236}">
                <a16:creationId xmlns:a16="http://schemas.microsoft.com/office/drawing/2014/main" id="{F0C97914-EAFF-58A3-A278-A30D7C712C79}"/>
              </a:ext>
            </a:extLst>
          </p:cNvPr>
          <p:cNvGrpSpPr/>
          <p:nvPr/>
        </p:nvGrpSpPr>
        <p:grpSpPr>
          <a:xfrm>
            <a:off x="2696396" y="1506316"/>
            <a:ext cx="5834375" cy="5069887"/>
            <a:chOff x="356325" y="1727025"/>
            <a:chExt cx="5834375" cy="5069887"/>
          </a:xfrm>
        </p:grpSpPr>
        <p:pic>
          <p:nvPicPr>
            <p:cNvPr id="6" name="Google Shape;1293;p50" descr="L6_ecoli_overlay_all_pdb.png">
              <a:extLst>
                <a:ext uri="{FF2B5EF4-FFF2-40B4-BE49-F238E27FC236}">
                  <a16:creationId xmlns:a16="http://schemas.microsoft.com/office/drawing/2014/main" id="{427CE2A6-11E5-4662-6FB1-7E681C1FCD1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23150" y="2028475"/>
              <a:ext cx="4461551" cy="446155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1294;p50" descr="letters_.png">
              <a:extLst>
                <a:ext uri="{FF2B5EF4-FFF2-40B4-BE49-F238E27FC236}">
                  <a16:creationId xmlns:a16="http://schemas.microsoft.com/office/drawing/2014/main" id="{DFF58953-8CF6-1DD5-FE3A-E0367C95760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3148" y="1933924"/>
              <a:ext cx="4461552" cy="9455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1295;p50">
              <a:extLst>
                <a:ext uri="{FF2B5EF4-FFF2-40B4-BE49-F238E27FC236}">
                  <a16:creationId xmlns:a16="http://schemas.microsoft.com/office/drawing/2014/main" id="{7F9FFFDA-052C-938D-DEEA-98F76D2B0648}"/>
                </a:ext>
              </a:extLst>
            </p:cNvPr>
            <p:cNvSpPr txBox="1"/>
            <p:nvPr/>
          </p:nvSpPr>
          <p:spPr>
            <a:xfrm>
              <a:off x="1122100" y="1727025"/>
              <a:ext cx="3060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/>
            </a:p>
          </p:txBody>
        </p:sp>
        <p:sp>
          <p:nvSpPr>
            <p:cNvPr id="9" name="Google Shape;1296;p50">
              <a:extLst>
                <a:ext uri="{FF2B5EF4-FFF2-40B4-BE49-F238E27FC236}">
                  <a16:creationId xmlns:a16="http://schemas.microsoft.com/office/drawing/2014/main" id="{DCF5E112-AA51-438E-C74E-1FCD27F30A8B}"/>
                </a:ext>
              </a:extLst>
            </p:cNvPr>
            <p:cNvSpPr txBox="1"/>
            <p:nvPr/>
          </p:nvSpPr>
          <p:spPr>
            <a:xfrm>
              <a:off x="5884700" y="1827737"/>
              <a:ext cx="3060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pic>
          <p:nvPicPr>
            <p:cNvPr id="10" name="Google Shape;1297;p50" descr="letters_.png">
              <a:extLst>
                <a:ext uri="{FF2B5EF4-FFF2-40B4-BE49-F238E27FC236}">
                  <a16:creationId xmlns:a16="http://schemas.microsoft.com/office/drawing/2014/main" id="{5D6AB1F2-7F95-1D0E-9C8C-B31E5D1BBF6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854970" y="4211972"/>
              <a:ext cx="4461543" cy="9455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1298;p50">
              <a:extLst>
                <a:ext uri="{FF2B5EF4-FFF2-40B4-BE49-F238E27FC236}">
                  <a16:creationId xmlns:a16="http://schemas.microsoft.com/office/drawing/2014/main" id="{F6D3CFDB-B0E3-C2FA-B008-866BB74D553A}"/>
                </a:ext>
              </a:extLst>
            </p:cNvPr>
            <p:cNvSpPr txBox="1"/>
            <p:nvPr/>
          </p:nvSpPr>
          <p:spPr>
            <a:xfrm>
              <a:off x="1222800" y="6490012"/>
              <a:ext cx="3060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pic>
          <p:nvPicPr>
            <p:cNvPr id="12" name="Google Shape;1299;p50" descr="L6_ecoli_pymol_loop_cartoon_wlines.png">
              <a:extLst>
                <a:ext uri="{FF2B5EF4-FFF2-40B4-BE49-F238E27FC236}">
                  <a16:creationId xmlns:a16="http://schemas.microsoft.com/office/drawing/2014/main" id="{B985EB25-C8EF-07B2-3CF9-020B1E2B1E9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325" y="4271437"/>
              <a:ext cx="2899199" cy="1929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302;p50">
            <a:extLst>
              <a:ext uri="{FF2B5EF4-FFF2-40B4-BE49-F238E27FC236}">
                <a16:creationId xmlns:a16="http://schemas.microsoft.com/office/drawing/2014/main" id="{F2C7F106-0A6F-9D15-E1E5-CE1908A87391}"/>
              </a:ext>
            </a:extLst>
          </p:cNvPr>
          <p:cNvSpPr/>
          <p:nvPr/>
        </p:nvSpPr>
        <p:spPr>
          <a:xfrm>
            <a:off x="8425122" y="5342795"/>
            <a:ext cx="294900" cy="2949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03;p50">
            <a:extLst>
              <a:ext uri="{FF2B5EF4-FFF2-40B4-BE49-F238E27FC236}">
                <a16:creationId xmlns:a16="http://schemas.microsoft.com/office/drawing/2014/main" id="{D65EF015-AFBC-7E72-259A-91B1DD3CE6F1}"/>
              </a:ext>
            </a:extLst>
          </p:cNvPr>
          <p:cNvSpPr/>
          <p:nvPr/>
        </p:nvSpPr>
        <p:spPr>
          <a:xfrm>
            <a:off x="8425122" y="5712127"/>
            <a:ext cx="294900" cy="29490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24709-C99D-0F26-2835-130C3754892D}"/>
              </a:ext>
            </a:extLst>
          </p:cNvPr>
          <p:cNvSpPr txBox="1"/>
          <p:nvPr/>
        </p:nvSpPr>
        <p:spPr>
          <a:xfrm>
            <a:off x="8759391" y="5674911"/>
            <a:ext cx="233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Predicted contacts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EE7BD-E42D-7D3C-DDEA-FF9CEB891481}"/>
              </a:ext>
            </a:extLst>
          </p:cNvPr>
          <p:cNvSpPr txBox="1"/>
          <p:nvPr/>
        </p:nvSpPr>
        <p:spPr>
          <a:xfrm>
            <a:off x="8759391" y="5305579"/>
            <a:ext cx="2738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  <a:ea typeface="Calibri"/>
                <a:cs typeface="Calibri"/>
                <a:sym typeface="Calibri"/>
              </a:rPr>
              <a:t>Ground-truth contacts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Google Shape;467;p21">
            <a:extLst>
              <a:ext uri="{FF2B5EF4-FFF2-40B4-BE49-F238E27FC236}">
                <a16:creationId xmlns:a16="http://schemas.microsoft.com/office/drawing/2014/main" id="{4B0ED1C5-9E40-1161-6930-16C806DAC15F}"/>
              </a:ext>
            </a:extLst>
          </p:cNvPr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Slide credit: Sergey </a:t>
            </a:r>
            <a:r>
              <a:rPr lang="en" sz="2400" dirty="0" err="1"/>
              <a:t>Ovchinnikov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9319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4EBE041-05B0-4771-9570-FB345C294C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06" y="2072340"/>
            <a:ext cx="6952187" cy="39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C6171-832D-4FC6-986C-370CC01A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 Raised the Bar in Protein Structure Prediction with Deep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79DD3-F081-4E9F-97FC-71B6E35A997D}"/>
              </a:ext>
            </a:extLst>
          </p:cNvPr>
          <p:cNvSpPr txBox="1"/>
          <p:nvPr/>
        </p:nvSpPr>
        <p:spPr>
          <a:xfrm>
            <a:off x="8428105" y="5959039"/>
            <a:ext cx="2591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DeepMind.com</a:t>
            </a: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(2020)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1A4EADA-E35C-4007-93A8-D33A1B94F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186" y="2065865"/>
            <a:ext cx="6120880" cy="39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A5F23C-5CD5-43A0-B2E5-FA47F4E18DEE}"/>
              </a:ext>
            </a:extLst>
          </p:cNvPr>
          <p:cNvSpPr txBox="1"/>
          <p:nvPr/>
        </p:nvSpPr>
        <p:spPr>
          <a:xfrm>
            <a:off x="5208451" y="232831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CASP14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4F12F-AF5E-4807-B35A-7F0ED06374C0}"/>
              </a:ext>
            </a:extLst>
          </p:cNvPr>
          <p:cNvSpPr txBox="1"/>
          <p:nvPr/>
        </p:nvSpPr>
        <p:spPr>
          <a:xfrm>
            <a:off x="4654168" y="332941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BB13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CASP13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93549E-383C-4667-B464-3EBBDD602E74}"/>
              </a:ext>
            </a:extLst>
          </p:cNvPr>
          <p:cNvSpPr txBox="1">
            <a:spLocks/>
          </p:cNvSpPr>
          <p:nvPr/>
        </p:nvSpPr>
        <p:spPr>
          <a:xfrm>
            <a:off x="715836" y="6030566"/>
            <a:ext cx="6759749" cy="36834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CASP 14 Organizers / Reproduced at BLOPIG (2020)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30656-8119-4E06-8566-A9809DC19E97}"/>
              </a:ext>
            </a:extLst>
          </p:cNvPr>
          <p:cNvSpPr txBox="1"/>
          <p:nvPr/>
        </p:nvSpPr>
        <p:spPr>
          <a:xfrm>
            <a:off x="4748402" y="29124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8B7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CASP14\AF2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A5D5-DF72-81BF-FF0F-E8CF3D3614DE}"/>
              </a:ext>
            </a:extLst>
          </p:cNvPr>
          <p:cNvSpPr txBox="1"/>
          <p:nvPr/>
        </p:nvSpPr>
        <p:spPr>
          <a:xfrm>
            <a:off x="9483726" y="6492875"/>
            <a:ext cx="30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from Jeffrey Gray</a:t>
            </a:r>
          </a:p>
        </p:txBody>
      </p:sp>
    </p:spTree>
    <p:extLst>
      <p:ext uri="{BB962C8B-B14F-4D97-AF65-F5344CB8AC3E}">
        <p14:creationId xmlns:p14="http://schemas.microsoft.com/office/powerpoint/2010/main" val="38780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6B44-CA6C-7CA5-A6CF-A0EB3644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Proteins are made up of a compact vocabulary of amino acids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25EF4B-E5F5-23DD-170F-23327E04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25563"/>
            <a:ext cx="10972800" cy="5409625"/>
          </a:xfrm>
          <a:prstGeom prst="rect">
            <a:avLst/>
          </a:prstGeom>
        </p:spPr>
      </p:pic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AF883B2-D15C-7FB3-065E-CC7CD1D1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25563"/>
            <a:ext cx="10972800" cy="540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0DE66-676D-2E55-3121-44565DEC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1" y="1325563"/>
            <a:ext cx="10972798" cy="5409625"/>
          </a:xfrm>
          <a:prstGeom prst="rect">
            <a:avLst/>
          </a:prstGeom>
        </p:spPr>
      </p:pic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BE424E80-4057-2BB1-B53D-60BFB55B3B79}"/>
              </a:ext>
            </a:extLst>
          </p:cNvPr>
          <p:cNvSpPr txBox="1"/>
          <p:nvPr/>
        </p:nvSpPr>
        <p:spPr>
          <a:xfrm>
            <a:off x="9010186" y="6297139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chemeClr val="dk1"/>
                </a:solidFill>
              </a:rPr>
              <a:t>Slide Credit: Jeff </a:t>
            </a:r>
            <a:r>
              <a:rPr lang="en" sz="2400" dirty="0" err="1">
                <a:solidFill>
                  <a:schemeClr val="dk1"/>
                </a:solidFill>
              </a:rPr>
              <a:t>Ruffolo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1100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9"/>
          <p:cNvPicPr preferRelativeResize="0"/>
          <p:nvPr/>
        </p:nvPicPr>
        <p:blipFill rotWithShape="1">
          <a:blip r:embed="rId3">
            <a:alphaModFix/>
          </a:blip>
          <a:srcRect t="45009"/>
          <a:stretch/>
        </p:blipFill>
        <p:spPr>
          <a:xfrm>
            <a:off x="1997775" y="2042676"/>
            <a:ext cx="8062198" cy="28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9"/>
          <p:cNvPicPr preferRelativeResize="0"/>
          <p:nvPr/>
        </p:nvPicPr>
        <p:blipFill rotWithShape="1">
          <a:blip r:embed="rId4">
            <a:alphaModFix/>
          </a:blip>
          <a:srcRect t="59329"/>
          <a:stretch/>
        </p:blipFill>
        <p:spPr>
          <a:xfrm>
            <a:off x="2173025" y="4990075"/>
            <a:ext cx="7711698" cy="16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9"/>
          <p:cNvPicPr preferRelativeResize="0"/>
          <p:nvPr/>
        </p:nvPicPr>
        <p:blipFill rotWithShape="1">
          <a:blip r:embed="rId4">
            <a:alphaModFix/>
          </a:blip>
          <a:srcRect t="3422" b="50692"/>
          <a:stretch/>
        </p:blipFill>
        <p:spPr>
          <a:xfrm>
            <a:off x="2173025" y="152400"/>
            <a:ext cx="7711698" cy="181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38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7269575" y="2684775"/>
            <a:ext cx="591000" cy="41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/>
              <a:t>initial</a:t>
            </a:r>
            <a:endParaRPr sz="1200"/>
          </a:p>
          <a:p>
            <a:pPr algn="ctr"/>
            <a:r>
              <a:rPr lang="en" sz="1200"/>
              <a:t>XYZ</a:t>
            </a:r>
            <a:endParaRPr sz="1200"/>
          </a:p>
        </p:txBody>
      </p:sp>
      <p:sp>
        <p:nvSpPr>
          <p:cNvPr id="1140" name="Google Shape;1140;p75"/>
          <p:cNvSpPr txBox="1"/>
          <p:nvPr/>
        </p:nvSpPr>
        <p:spPr>
          <a:xfrm>
            <a:off x="2014850" y="569085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/>
              <a:t>CASP14 (2020) </a:t>
            </a:r>
            <a:r>
              <a:rPr lang="en" sz="2800" b="1" dirty="0">
                <a:solidFill>
                  <a:srgbClr val="000000"/>
                </a:solidFill>
              </a:rPr>
              <a:t>- </a:t>
            </a:r>
            <a:r>
              <a:rPr lang="en" sz="2800" b="1" dirty="0"/>
              <a:t>Alphafold2*</a:t>
            </a:r>
            <a:endParaRPr sz="2800" b="1" dirty="0"/>
          </a:p>
        </p:txBody>
      </p:sp>
      <p:sp>
        <p:nvSpPr>
          <p:cNvPr id="1141" name="Google Shape;1141;p75"/>
          <p:cNvSpPr txBox="1"/>
          <p:nvPr/>
        </p:nvSpPr>
        <p:spPr>
          <a:xfrm>
            <a:off x="4374200" y="4659825"/>
            <a:ext cx="1058700" cy="4119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/>
              <a:t>Templates</a:t>
            </a:r>
            <a:endParaRPr sz="1600" dirty="0"/>
          </a:p>
        </p:txBody>
      </p:sp>
      <p:grpSp>
        <p:nvGrpSpPr>
          <p:cNvPr id="1142" name="Google Shape;1142;p75"/>
          <p:cNvGrpSpPr/>
          <p:nvPr/>
        </p:nvGrpSpPr>
        <p:grpSpPr>
          <a:xfrm>
            <a:off x="5421614" y="2299400"/>
            <a:ext cx="1274607" cy="1188352"/>
            <a:chOff x="2137718" y="5158900"/>
            <a:chExt cx="520269" cy="485041"/>
          </a:xfrm>
        </p:grpSpPr>
        <p:sp>
          <p:nvSpPr>
            <p:cNvPr id="1143" name="Google Shape;1143;p75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5" name="Google Shape;1145;p75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6" name="Google Shape;1146;p75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7" name="Google Shape;1147;p75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8" name="Google Shape;1148;p75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9" name="Google Shape;1149;p75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150" name="Google Shape;1150;p75"/>
            <p:cNvCxnSpPr>
              <a:stCxn id="1146" idx="7"/>
              <a:endCxn id="1146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75"/>
            <p:cNvCxnSpPr>
              <a:stCxn id="1149" idx="2"/>
              <a:endCxn id="1146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75"/>
            <p:cNvCxnSpPr>
              <a:stCxn id="1146" idx="6"/>
              <a:endCxn id="1143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75"/>
            <p:cNvCxnSpPr>
              <a:stCxn id="1143" idx="3"/>
              <a:endCxn id="1147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75"/>
            <p:cNvCxnSpPr>
              <a:stCxn id="1146" idx="5"/>
              <a:endCxn id="1144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75"/>
            <p:cNvCxnSpPr>
              <a:stCxn id="1147" idx="6"/>
              <a:endCxn id="1144" idx="2"/>
            </p:cNvCxnSpPr>
            <p:nvPr/>
          </p:nvCxnSpPr>
          <p:spPr>
            <a:xfrm rot="10800000" flipH="1">
              <a:off x="2238518" y="5466168"/>
              <a:ext cx="105000" cy="25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75"/>
            <p:cNvCxnSpPr>
              <a:stCxn id="1147" idx="5"/>
              <a:endCxn id="1145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75"/>
            <p:cNvCxnSpPr>
              <a:stCxn id="1149" idx="6"/>
              <a:endCxn id="1148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75"/>
            <p:cNvCxnSpPr>
              <a:stCxn id="1143" idx="6"/>
              <a:endCxn id="1148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75"/>
            <p:cNvCxnSpPr>
              <a:stCxn id="1144" idx="6"/>
              <a:endCxn id="1148" idx="2"/>
            </p:cNvCxnSpPr>
            <p:nvPr/>
          </p:nvCxnSpPr>
          <p:spPr>
            <a:xfrm rot="10800000" flipH="1">
              <a:off x="2444409" y="5404261"/>
              <a:ext cx="112800" cy="61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75"/>
            <p:cNvCxnSpPr>
              <a:stCxn id="1145" idx="6"/>
              <a:endCxn id="1148" idx="3"/>
            </p:cNvCxnSpPr>
            <p:nvPr/>
          </p:nvCxnSpPr>
          <p:spPr>
            <a:xfrm rot="10800000" flipH="1">
              <a:off x="2444409" y="5438441"/>
              <a:ext cx="127500" cy="15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61" name="Google Shape;1161;p75"/>
          <p:cNvCxnSpPr>
            <a:stCxn id="1148" idx="6"/>
            <a:endCxn id="1139" idx="1"/>
          </p:cNvCxnSpPr>
          <p:nvPr/>
        </p:nvCxnSpPr>
        <p:spPr>
          <a:xfrm rot="10800000" flipH="1">
            <a:off x="6696220" y="2890635"/>
            <a:ext cx="573300" cy="96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2" name="Google Shape;1162;p75"/>
          <p:cNvSpPr/>
          <p:nvPr/>
        </p:nvSpPr>
        <p:spPr>
          <a:xfrm>
            <a:off x="3602500" y="4647525"/>
            <a:ext cx="436500" cy="4365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/>
              <a:t>pdb</a:t>
            </a:r>
            <a:br>
              <a:rPr lang="en" sz="1100"/>
            </a:br>
            <a:r>
              <a:rPr lang="en" sz="1100" b="1"/>
              <a:t>DB</a:t>
            </a:r>
            <a:endParaRPr sz="1100" b="1"/>
          </a:p>
        </p:txBody>
      </p:sp>
      <p:cxnSp>
        <p:nvCxnSpPr>
          <p:cNvPr id="1163" name="Google Shape;1163;p75"/>
          <p:cNvCxnSpPr>
            <a:stCxn id="1164" idx="3"/>
            <a:endCxn id="1146" idx="2"/>
          </p:cNvCxnSpPr>
          <p:nvPr/>
        </p:nvCxnSpPr>
        <p:spPr>
          <a:xfrm>
            <a:off x="4387150" y="2543700"/>
            <a:ext cx="1034400" cy="1305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5" name="Google Shape;1165;p75"/>
          <p:cNvCxnSpPr>
            <a:stCxn id="1166" idx="2"/>
            <a:endCxn id="1162" idx="0"/>
          </p:cNvCxnSpPr>
          <p:nvPr/>
        </p:nvCxnSpPr>
        <p:spPr>
          <a:xfrm>
            <a:off x="3820750" y="3782500"/>
            <a:ext cx="0" cy="864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7" name="Google Shape;1167;p75"/>
          <p:cNvCxnSpPr>
            <a:stCxn id="1162" idx="6"/>
            <a:endCxn id="1141" idx="1"/>
          </p:cNvCxnSpPr>
          <p:nvPr/>
        </p:nvCxnSpPr>
        <p:spPr>
          <a:xfrm>
            <a:off x="4039000" y="4865775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8" name="Google Shape;1168;p75"/>
          <p:cNvSpPr txBox="1"/>
          <p:nvPr/>
        </p:nvSpPr>
        <p:spPr>
          <a:xfrm>
            <a:off x="1999975" y="1996950"/>
            <a:ext cx="1132800" cy="4710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Sequence</a:t>
            </a:r>
            <a:endParaRPr/>
          </a:p>
        </p:txBody>
      </p:sp>
      <p:sp>
        <p:nvSpPr>
          <p:cNvPr id="1164" name="Google Shape;1164;p75"/>
          <p:cNvSpPr txBox="1"/>
          <p:nvPr/>
        </p:nvSpPr>
        <p:spPr>
          <a:xfrm>
            <a:off x="3254350" y="1996950"/>
            <a:ext cx="1132800" cy="1093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MSA</a:t>
            </a:r>
            <a:endParaRPr/>
          </a:p>
        </p:txBody>
      </p:sp>
      <p:sp>
        <p:nvSpPr>
          <p:cNvPr id="1166" name="Google Shape;1166;p75"/>
          <p:cNvSpPr txBox="1"/>
          <p:nvPr/>
        </p:nvSpPr>
        <p:spPr>
          <a:xfrm>
            <a:off x="3254350" y="3311500"/>
            <a:ext cx="1132800" cy="471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PSSM</a:t>
            </a:r>
            <a:endParaRPr/>
          </a:p>
        </p:txBody>
      </p:sp>
      <p:cxnSp>
        <p:nvCxnSpPr>
          <p:cNvPr id="1169" name="Google Shape;1169;p75"/>
          <p:cNvCxnSpPr>
            <a:stCxn id="1164" idx="2"/>
            <a:endCxn id="1166" idx="0"/>
          </p:cNvCxnSpPr>
          <p:nvPr/>
        </p:nvCxnSpPr>
        <p:spPr>
          <a:xfrm>
            <a:off x="3820750" y="3090450"/>
            <a:ext cx="0" cy="2211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0" name="Google Shape;1170;p75"/>
          <p:cNvCxnSpPr>
            <a:stCxn id="1168" idx="0"/>
            <a:endCxn id="1171" idx="2"/>
          </p:cNvCxnSpPr>
          <p:nvPr/>
        </p:nvCxnSpPr>
        <p:spPr>
          <a:xfrm rot="-5400000">
            <a:off x="2674075" y="1599450"/>
            <a:ext cx="289800" cy="5052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1" name="Google Shape;1171;p75"/>
          <p:cNvSpPr/>
          <p:nvPr/>
        </p:nvSpPr>
        <p:spPr>
          <a:xfrm>
            <a:off x="3071475" y="1488775"/>
            <a:ext cx="436500" cy="4365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/>
              <a:t>seq</a:t>
            </a:r>
            <a:br>
              <a:rPr lang="en" sz="1100"/>
            </a:br>
            <a:r>
              <a:rPr lang="en" sz="1100" b="1"/>
              <a:t>DB</a:t>
            </a:r>
            <a:endParaRPr sz="1100" b="1"/>
          </a:p>
        </p:txBody>
      </p:sp>
      <p:cxnSp>
        <p:nvCxnSpPr>
          <p:cNvPr id="1172" name="Google Shape;1172;p75"/>
          <p:cNvCxnSpPr>
            <a:stCxn id="1171" idx="6"/>
            <a:endCxn id="1164" idx="0"/>
          </p:cNvCxnSpPr>
          <p:nvPr/>
        </p:nvCxnSpPr>
        <p:spPr>
          <a:xfrm>
            <a:off x="3507975" y="1707025"/>
            <a:ext cx="312900" cy="2898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3" name="Google Shape;1173;p75"/>
          <p:cNvSpPr/>
          <p:nvPr/>
        </p:nvSpPr>
        <p:spPr>
          <a:xfrm>
            <a:off x="2119879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75"/>
          <p:cNvSpPr/>
          <p:nvPr/>
        </p:nvSpPr>
        <p:spPr>
          <a:xfrm>
            <a:off x="2176271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75"/>
          <p:cNvSpPr/>
          <p:nvPr/>
        </p:nvSpPr>
        <p:spPr>
          <a:xfrm>
            <a:off x="2289055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75"/>
          <p:cNvSpPr/>
          <p:nvPr/>
        </p:nvSpPr>
        <p:spPr>
          <a:xfrm>
            <a:off x="2345447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75"/>
          <p:cNvSpPr/>
          <p:nvPr/>
        </p:nvSpPr>
        <p:spPr>
          <a:xfrm>
            <a:off x="2401838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75"/>
          <p:cNvSpPr/>
          <p:nvPr/>
        </p:nvSpPr>
        <p:spPr>
          <a:xfrm>
            <a:off x="2514622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75"/>
          <p:cNvSpPr/>
          <p:nvPr/>
        </p:nvSpPr>
        <p:spPr>
          <a:xfrm>
            <a:off x="2571014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75"/>
          <p:cNvSpPr/>
          <p:nvPr/>
        </p:nvSpPr>
        <p:spPr>
          <a:xfrm>
            <a:off x="2683798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75"/>
          <p:cNvSpPr/>
          <p:nvPr/>
        </p:nvSpPr>
        <p:spPr>
          <a:xfrm>
            <a:off x="2740190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75"/>
          <p:cNvSpPr/>
          <p:nvPr/>
        </p:nvSpPr>
        <p:spPr>
          <a:xfrm>
            <a:off x="2796582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75"/>
          <p:cNvSpPr/>
          <p:nvPr/>
        </p:nvSpPr>
        <p:spPr>
          <a:xfrm>
            <a:off x="2852973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75"/>
          <p:cNvSpPr/>
          <p:nvPr/>
        </p:nvSpPr>
        <p:spPr>
          <a:xfrm>
            <a:off x="2909365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75"/>
          <p:cNvSpPr/>
          <p:nvPr/>
        </p:nvSpPr>
        <p:spPr>
          <a:xfrm>
            <a:off x="2232849" y="2336438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75"/>
          <p:cNvSpPr/>
          <p:nvPr/>
        </p:nvSpPr>
        <p:spPr>
          <a:xfrm>
            <a:off x="2458230" y="2336438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75"/>
          <p:cNvSpPr/>
          <p:nvPr/>
        </p:nvSpPr>
        <p:spPr>
          <a:xfrm>
            <a:off x="2627406" y="2336438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75"/>
          <p:cNvSpPr/>
          <p:nvPr/>
        </p:nvSpPr>
        <p:spPr>
          <a:xfrm>
            <a:off x="2965757" y="2336438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75"/>
          <p:cNvSpPr/>
          <p:nvPr/>
        </p:nvSpPr>
        <p:spPr>
          <a:xfrm>
            <a:off x="3355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75"/>
          <p:cNvSpPr/>
          <p:nvPr/>
        </p:nvSpPr>
        <p:spPr>
          <a:xfrm>
            <a:off x="3411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75"/>
          <p:cNvSpPr/>
          <p:nvPr/>
        </p:nvSpPr>
        <p:spPr>
          <a:xfrm>
            <a:off x="3524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75"/>
          <p:cNvSpPr/>
          <p:nvPr/>
        </p:nvSpPr>
        <p:spPr>
          <a:xfrm>
            <a:off x="3580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75"/>
          <p:cNvSpPr/>
          <p:nvPr/>
        </p:nvSpPr>
        <p:spPr>
          <a:xfrm>
            <a:off x="3637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75"/>
          <p:cNvSpPr/>
          <p:nvPr/>
        </p:nvSpPr>
        <p:spPr>
          <a:xfrm>
            <a:off x="3750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75"/>
          <p:cNvSpPr/>
          <p:nvPr/>
        </p:nvSpPr>
        <p:spPr>
          <a:xfrm>
            <a:off x="3806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75"/>
          <p:cNvSpPr/>
          <p:nvPr/>
        </p:nvSpPr>
        <p:spPr>
          <a:xfrm>
            <a:off x="3919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75"/>
          <p:cNvSpPr/>
          <p:nvPr/>
        </p:nvSpPr>
        <p:spPr>
          <a:xfrm>
            <a:off x="3975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75"/>
          <p:cNvSpPr/>
          <p:nvPr/>
        </p:nvSpPr>
        <p:spPr>
          <a:xfrm>
            <a:off x="4032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75"/>
          <p:cNvSpPr/>
          <p:nvPr/>
        </p:nvSpPr>
        <p:spPr>
          <a:xfrm>
            <a:off x="4088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75"/>
          <p:cNvSpPr/>
          <p:nvPr/>
        </p:nvSpPr>
        <p:spPr>
          <a:xfrm>
            <a:off x="4145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75"/>
          <p:cNvSpPr/>
          <p:nvPr/>
        </p:nvSpPr>
        <p:spPr>
          <a:xfrm>
            <a:off x="3468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75"/>
          <p:cNvSpPr/>
          <p:nvPr/>
        </p:nvSpPr>
        <p:spPr>
          <a:xfrm>
            <a:off x="3693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75"/>
          <p:cNvSpPr/>
          <p:nvPr/>
        </p:nvSpPr>
        <p:spPr>
          <a:xfrm>
            <a:off x="4201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75"/>
          <p:cNvSpPr/>
          <p:nvPr/>
        </p:nvSpPr>
        <p:spPr>
          <a:xfrm>
            <a:off x="3693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75"/>
          <p:cNvSpPr/>
          <p:nvPr/>
        </p:nvSpPr>
        <p:spPr>
          <a:xfrm>
            <a:off x="3862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75"/>
          <p:cNvSpPr/>
          <p:nvPr/>
        </p:nvSpPr>
        <p:spPr>
          <a:xfrm>
            <a:off x="3862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75"/>
          <p:cNvSpPr/>
          <p:nvPr/>
        </p:nvSpPr>
        <p:spPr>
          <a:xfrm>
            <a:off x="4201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75"/>
          <p:cNvSpPr/>
          <p:nvPr/>
        </p:nvSpPr>
        <p:spPr>
          <a:xfrm>
            <a:off x="3354599" y="3648434"/>
            <a:ext cx="903000" cy="8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75"/>
          <p:cNvSpPr/>
          <p:nvPr/>
        </p:nvSpPr>
        <p:spPr>
          <a:xfrm>
            <a:off x="3354967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75"/>
          <p:cNvSpPr/>
          <p:nvPr/>
        </p:nvSpPr>
        <p:spPr>
          <a:xfrm>
            <a:off x="3411359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75"/>
          <p:cNvSpPr/>
          <p:nvPr/>
        </p:nvSpPr>
        <p:spPr>
          <a:xfrm>
            <a:off x="3524142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75"/>
          <p:cNvSpPr/>
          <p:nvPr/>
        </p:nvSpPr>
        <p:spPr>
          <a:xfrm>
            <a:off x="3580534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75"/>
          <p:cNvSpPr/>
          <p:nvPr/>
        </p:nvSpPr>
        <p:spPr>
          <a:xfrm>
            <a:off x="3636926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75"/>
          <p:cNvSpPr/>
          <p:nvPr/>
        </p:nvSpPr>
        <p:spPr>
          <a:xfrm>
            <a:off x="3749710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75"/>
          <p:cNvSpPr/>
          <p:nvPr/>
        </p:nvSpPr>
        <p:spPr>
          <a:xfrm>
            <a:off x="3354967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75"/>
          <p:cNvSpPr/>
          <p:nvPr/>
        </p:nvSpPr>
        <p:spPr>
          <a:xfrm>
            <a:off x="3411359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75"/>
          <p:cNvSpPr/>
          <p:nvPr/>
        </p:nvSpPr>
        <p:spPr>
          <a:xfrm>
            <a:off x="3524142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75"/>
          <p:cNvSpPr/>
          <p:nvPr/>
        </p:nvSpPr>
        <p:spPr>
          <a:xfrm>
            <a:off x="3580534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75"/>
          <p:cNvSpPr/>
          <p:nvPr/>
        </p:nvSpPr>
        <p:spPr>
          <a:xfrm>
            <a:off x="3636926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75"/>
          <p:cNvSpPr/>
          <p:nvPr/>
        </p:nvSpPr>
        <p:spPr>
          <a:xfrm>
            <a:off x="3749710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75"/>
          <p:cNvSpPr/>
          <p:nvPr/>
        </p:nvSpPr>
        <p:spPr>
          <a:xfrm>
            <a:off x="3806102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75"/>
          <p:cNvSpPr/>
          <p:nvPr/>
        </p:nvSpPr>
        <p:spPr>
          <a:xfrm>
            <a:off x="3918885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75"/>
          <p:cNvSpPr/>
          <p:nvPr/>
        </p:nvSpPr>
        <p:spPr>
          <a:xfrm>
            <a:off x="3975277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75"/>
          <p:cNvSpPr/>
          <p:nvPr/>
        </p:nvSpPr>
        <p:spPr>
          <a:xfrm>
            <a:off x="4031669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75"/>
          <p:cNvSpPr/>
          <p:nvPr/>
        </p:nvSpPr>
        <p:spPr>
          <a:xfrm>
            <a:off x="4088061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75"/>
          <p:cNvSpPr/>
          <p:nvPr/>
        </p:nvSpPr>
        <p:spPr>
          <a:xfrm>
            <a:off x="4144453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75"/>
          <p:cNvSpPr/>
          <p:nvPr/>
        </p:nvSpPr>
        <p:spPr>
          <a:xfrm>
            <a:off x="3806102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75"/>
          <p:cNvSpPr/>
          <p:nvPr/>
        </p:nvSpPr>
        <p:spPr>
          <a:xfrm>
            <a:off x="3918885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75"/>
          <p:cNvSpPr/>
          <p:nvPr/>
        </p:nvSpPr>
        <p:spPr>
          <a:xfrm>
            <a:off x="3975277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75"/>
          <p:cNvSpPr/>
          <p:nvPr/>
        </p:nvSpPr>
        <p:spPr>
          <a:xfrm>
            <a:off x="4031669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75"/>
          <p:cNvSpPr/>
          <p:nvPr/>
        </p:nvSpPr>
        <p:spPr>
          <a:xfrm>
            <a:off x="4088061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75"/>
          <p:cNvSpPr/>
          <p:nvPr/>
        </p:nvSpPr>
        <p:spPr>
          <a:xfrm>
            <a:off x="4144453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75"/>
          <p:cNvSpPr/>
          <p:nvPr/>
        </p:nvSpPr>
        <p:spPr>
          <a:xfrm>
            <a:off x="3354967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75"/>
          <p:cNvSpPr/>
          <p:nvPr/>
        </p:nvSpPr>
        <p:spPr>
          <a:xfrm>
            <a:off x="3411359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75"/>
          <p:cNvSpPr/>
          <p:nvPr/>
        </p:nvSpPr>
        <p:spPr>
          <a:xfrm>
            <a:off x="3524142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75"/>
          <p:cNvSpPr/>
          <p:nvPr/>
        </p:nvSpPr>
        <p:spPr>
          <a:xfrm>
            <a:off x="3580534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75"/>
          <p:cNvSpPr/>
          <p:nvPr/>
        </p:nvSpPr>
        <p:spPr>
          <a:xfrm>
            <a:off x="3636926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75"/>
          <p:cNvSpPr/>
          <p:nvPr/>
        </p:nvSpPr>
        <p:spPr>
          <a:xfrm>
            <a:off x="3749710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75"/>
          <p:cNvSpPr/>
          <p:nvPr/>
        </p:nvSpPr>
        <p:spPr>
          <a:xfrm>
            <a:off x="3806102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75"/>
          <p:cNvSpPr/>
          <p:nvPr/>
        </p:nvSpPr>
        <p:spPr>
          <a:xfrm>
            <a:off x="3918885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75"/>
          <p:cNvSpPr/>
          <p:nvPr/>
        </p:nvSpPr>
        <p:spPr>
          <a:xfrm>
            <a:off x="3975277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75"/>
          <p:cNvSpPr/>
          <p:nvPr/>
        </p:nvSpPr>
        <p:spPr>
          <a:xfrm>
            <a:off x="4031669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75"/>
          <p:cNvSpPr/>
          <p:nvPr/>
        </p:nvSpPr>
        <p:spPr>
          <a:xfrm>
            <a:off x="4088061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75"/>
          <p:cNvSpPr/>
          <p:nvPr/>
        </p:nvSpPr>
        <p:spPr>
          <a:xfrm>
            <a:off x="4144453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75"/>
          <p:cNvSpPr/>
          <p:nvPr/>
        </p:nvSpPr>
        <p:spPr>
          <a:xfrm>
            <a:off x="3354967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75"/>
          <p:cNvSpPr/>
          <p:nvPr/>
        </p:nvSpPr>
        <p:spPr>
          <a:xfrm>
            <a:off x="3411359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75"/>
          <p:cNvSpPr/>
          <p:nvPr/>
        </p:nvSpPr>
        <p:spPr>
          <a:xfrm>
            <a:off x="3524142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75"/>
          <p:cNvSpPr/>
          <p:nvPr/>
        </p:nvSpPr>
        <p:spPr>
          <a:xfrm>
            <a:off x="3580534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75"/>
          <p:cNvSpPr/>
          <p:nvPr/>
        </p:nvSpPr>
        <p:spPr>
          <a:xfrm>
            <a:off x="3636926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75"/>
          <p:cNvSpPr/>
          <p:nvPr/>
        </p:nvSpPr>
        <p:spPr>
          <a:xfrm>
            <a:off x="3749710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75"/>
          <p:cNvSpPr/>
          <p:nvPr/>
        </p:nvSpPr>
        <p:spPr>
          <a:xfrm>
            <a:off x="3806102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75"/>
          <p:cNvSpPr/>
          <p:nvPr/>
        </p:nvSpPr>
        <p:spPr>
          <a:xfrm>
            <a:off x="3918885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75"/>
          <p:cNvSpPr/>
          <p:nvPr/>
        </p:nvSpPr>
        <p:spPr>
          <a:xfrm>
            <a:off x="3975277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75"/>
          <p:cNvSpPr/>
          <p:nvPr/>
        </p:nvSpPr>
        <p:spPr>
          <a:xfrm>
            <a:off x="4031669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75"/>
          <p:cNvSpPr/>
          <p:nvPr/>
        </p:nvSpPr>
        <p:spPr>
          <a:xfrm>
            <a:off x="4088061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75"/>
          <p:cNvSpPr/>
          <p:nvPr/>
        </p:nvSpPr>
        <p:spPr>
          <a:xfrm>
            <a:off x="4144453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75"/>
          <p:cNvSpPr/>
          <p:nvPr/>
        </p:nvSpPr>
        <p:spPr>
          <a:xfrm>
            <a:off x="3354967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75"/>
          <p:cNvSpPr/>
          <p:nvPr/>
        </p:nvSpPr>
        <p:spPr>
          <a:xfrm>
            <a:off x="3411359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75"/>
          <p:cNvSpPr/>
          <p:nvPr/>
        </p:nvSpPr>
        <p:spPr>
          <a:xfrm>
            <a:off x="3524142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75"/>
          <p:cNvSpPr/>
          <p:nvPr/>
        </p:nvSpPr>
        <p:spPr>
          <a:xfrm>
            <a:off x="3580534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75"/>
          <p:cNvSpPr/>
          <p:nvPr/>
        </p:nvSpPr>
        <p:spPr>
          <a:xfrm>
            <a:off x="3636926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75"/>
          <p:cNvSpPr/>
          <p:nvPr/>
        </p:nvSpPr>
        <p:spPr>
          <a:xfrm>
            <a:off x="3749710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75"/>
          <p:cNvSpPr/>
          <p:nvPr/>
        </p:nvSpPr>
        <p:spPr>
          <a:xfrm>
            <a:off x="3806102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75"/>
          <p:cNvSpPr/>
          <p:nvPr/>
        </p:nvSpPr>
        <p:spPr>
          <a:xfrm>
            <a:off x="3918885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75"/>
          <p:cNvSpPr/>
          <p:nvPr/>
        </p:nvSpPr>
        <p:spPr>
          <a:xfrm>
            <a:off x="3975277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75"/>
          <p:cNvSpPr/>
          <p:nvPr/>
        </p:nvSpPr>
        <p:spPr>
          <a:xfrm>
            <a:off x="4031669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75"/>
          <p:cNvSpPr/>
          <p:nvPr/>
        </p:nvSpPr>
        <p:spPr>
          <a:xfrm>
            <a:off x="4088061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75"/>
          <p:cNvSpPr/>
          <p:nvPr/>
        </p:nvSpPr>
        <p:spPr>
          <a:xfrm>
            <a:off x="4144453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75"/>
          <p:cNvSpPr/>
          <p:nvPr/>
        </p:nvSpPr>
        <p:spPr>
          <a:xfrm>
            <a:off x="3467937" y="2467850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75"/>
          <p:cNvSpPr/>
          <p:nvPr/>
        </p:nvSpPr>
        <p:spPr>
          <a:xfrm>
            <a:off x="3693318" y="2467850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75"/>
          <p:cNvSpPr/>
          <p:nvPr/>
        </p:nvSpPr>
        <p:spPr>
          <a:xfrm>
            <a:off x="3467750" y="2567931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75"/>
          <p:cNvSpPr/>
          <p:nvPr/>
        </p:nvSpPr>
        <p:spPr>
          <a:xfrm>
            <a:off x="3693318" y="2567931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75"/>
          <p:cNvSpPr/>
          <p:nvPr/>
        </p:nvSpPr>
        <p:spPr>
          <a:xfrm>
            <a:off x="3862493" y="2467850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75"/>
          <p:cNvSpPr/>
          <p:nvPr/>
        </p:nvSpPr>
        <p:spPr>
          <a:xfrm>
            <a:off x="3862493" y="2567931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75"/>
          <p:cNvSpPr/>
          <p:nvPr/>
        </p:nvSpPr>
        <p:spPr>
          <a:xfrm>
            <a:off x="3467750" y="2668013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75"/>
          <p:cNvSpPr/>
          <p:nvPr/>
        </p:nvSpPr>
        <p:spPr>
          <a:xfrm>
            <a:off x="3693318" y="2668013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75"/>
          <p:cNvSpPr/>
          <p:nvPr/>
        </p:nvSpPr>
        <p:spPr>
          <a:xfrm>
            <a:off x="3862493" y="2668013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75"/>
          <p:cNvSpPr/>
          <p:nvPr/>
        </p:nvSpPr>
        <p:spPr>
          <a:xfrm>
            <a:off x="3467750" y="2768094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75"/>
          <p:cNvSpPr/>
          <p:nvPr/>
        </p:nvSpPr>
        <p:spPr>
          <a:xfrm>
            <a:off x="3693318" y="2768094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75"/>
          <p:cNvSpPr/>
          <p:nvPr/>
        </p:nvSpPr>
        <p:spPr>
          <a:xfrm>
            <a:off x="3862493" y="2768094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75"/>
          <p:cNvSpPr/>
          <p:nvPr/>
        </p:nvSpPr>
        <p:spPr>
          <a:xfrm>
            <a:off x="3467750" y="2868175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75"/>
          <p:cNvSpPr/>
          <p:nvPr/>
        </p:nvSpPr>
        <p:spPr>
          <a:xfrm>
            <a:off x="3693318" y="2868175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75"/>
          <p:cNvSpPr/>
          <p:nvPr/>
        </p:nvSpPr>
        <p:spPr>
          <a:xfrm>
            <a:off x="3862493" y="2868175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75"/>
          <p:cNvSpPr/>
          <p:nvPr/>
        </p:nvSpPr>
        <p:spPr>
          <a:xfrm>
            <a:off x="4200845" y="2467850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75"/>
          <p:cNvSpPr/>
          <p:nvPr/>
        </p:nvSpPr>
        <p:spPr>
          <a:xfrm>
            <a:off x="4200845" y="2567931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75"/>
          <p:cNvSpPr/>
          <p:nvPr/>
        </p:nvSpPr>
        <p:spPr>
          <a:xfrm>
            <a:off x="4200845" y="2668013"/>
            <a:ext cx="56400" cy="56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75"/>
          <p:cNvSpPr/>
          <p:nvPr/>
        </p:nvSpPr>
        <p:spPr>
          <a:xfrm>
            <a:off x="4200845" y="2768094"/>
            <a:ext cx="56400" cy="56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75"/>
          <p:cNvSpPr/>
          <p:nvPr/>
        </p:nvSpPr>
        <p:spPr>
          <a:xfrm>
            <a:off x="4200845" y="2868175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9" name="Google Shape;1289;p75"/>
          <p:cNvGrpSpPr/>
          <p:nvPr/>
        </p:nvGrpSpPr>
        <p:grpSpPr>
          <a:xfrm>
            <a:off x="8240870" y="2606038"/>
            <a:ext cx="810020" cy="580673"/>
            <a:chOff x="2172642" y="5158900"/>
            <a:chExt cx="496305" cy="355761"/>
          </a:xfrm>
        </p:grpSpPr>
        <p:sp>
          <p:nvSpPr>
            <p:cNvPr id="1290" name="Google Shape;1290;p75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1" name="Google Shape;1291;p75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2" name="Google Shape;1292;p75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3" name="Google Shape;1293;p75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294" name="Google Shape;1294;p75"/>
            <p:cNvCxnSpPr>
              <a:stCxn id="1292" idx="7"/>
              <a:endCxn id="1292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75"/>
            <p:cNvCxnSpPr>
              <a:stCxn id="1296" idx="2"/>
              <a:endCxn id="1292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75"/>
            <p:cNvCxnSpPr>
              <a:stCxn id="1292" idx="6"/>
              <a:endCxn id="1290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75"/>
            <p:cNvCxnSpPr>
              <a:stCxn id="1292" idx="5"/>
              <a:endCxn id="1291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75"/>
            <p:cNvCxnSpPr>
              <a:stCxn id="1296" idx="6"/>
              <a:endCxn id="1293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75"/>
            <p:cNvCxnSpPr>
              <a:stCxn id="1290" idx="6"/>
              <a:endCxn id="1293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75"/>
            <p:cNvCxnSpPr>
              <a:stCxn id="1291" idx="6"/>
              <a:endCxn id="1293" idx="3"/>
            </p:cNvCxnSpPr>
            <p:nvPr/>
          </p:nvCxnSpPr>
          <p:spPr>
            <a:xfrm rot="10800000" flipH="1">
              <a:off x="2471196" y="5371261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6" name="Google Shape;1296;p75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302" name="Google Shape;1302;p75"/>
          <p:cNvCxnSpPr>
            <a:stCxn id="1139" idx="3"/>
            <a:endCxn id="1292" idx="2"/>
          </p:cNvCxnSpPr>
          <p:nvPr/>
        </p:nvCxnSpPr>
        <p:spPr>
          <a:xfrm>
            <a:off x="7860575" y="2890725"/>
            <a:ext cx="380400" cy="5700"/>
          </a:xfrm>
          <a:prstGeom prst="curvedConnector3">
            <a:avLst>
              <a:gd name="adj1" fmla="val 49986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3" name="Google Shape;1303;p75"/>
          <p:cNvSpPr txBox="1"/>
          <p:nvPr/>
        </p:nvSpPr>
        <p:spPr>
          <a:xfrm>
            <a:off x="9576625" y="2684775"/>
            <a:ext cx="591000" cy="41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XYZ</a:t>
            </a:r>
            <a:endParaRPr/>
          </a:p>
        </p:txBody>
      </p:sp>
      <p:cxnSp>
        <p:nvCxnSpPr>
          <p:cNvPr id="1304" name="Google Shape;1304;p75"/>
          <p:cNvCxnSpPr>
            <a:stCxn id="1293" idx="6"/>
            <a:endCxn id="1303" idx="1"/>
          </p:cNvCxnSpPr>
          <p:nvPr/>
        </p:nvCxnSpPr>
        <p:spPr>
          <a:xfrm rot="10800000" flipH="1">
            <a:off x="9050890" y="2890674"/>
            <a:ext cx="525600" cy="5700"/>
          </a:xfrm>
          <a:prstGeom prst="curvedConnector3">
            <a:avLst>
              <a:gd name="adj1" fmla="val 50013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5" name="Google Shape;13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500" y="5174714"/>
            <a:ext cx="436500" cy="6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5"/>
          <p:cNvSpPr txBox="1"/>
          <p:nvPr/>
        </p:nvSpPr>
        <p:spPr>
          <a:xfrm>
            <a:off x="1999975" y="5896076"/>
            <a:ext cx="8380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666666"/>
                </a:solidFill>
              </a:rPr>
              <a:t>* Past researchers used raw Templates as input and/or did End2End</a:t>
            </a:r>
            <a:br>
              <a:rPr lang="en" sz="1000" dirty="0">
                <a:solidFill>
                  <a:srgbClr val="666666"/>
                </a:solidFill>
                <a:highlight>
                  <a:srgbClr val="FFFFFF"/>
                </a:highlight>
              </a:rPr>
            </a:br>
            <a:r>
              <a:rPr lang="en" sz="1000" dirty="0">
                <a:solidFill>
                  <a:srgbClr val="666666"/>
                </a:solidFill>
                <a:highlight>
                  <a:srgbClr val="FFFFFF"/>
                </a:highlight>
              </a:rPr>
              <a:t>Analysis of distance‐based protein structure prediction by deep learning in CASP13 - </a:t>
            </a:r>
            <a:r>
              <a:rPr lang="en" sz="1000" dirty="0" err="1">
                <a:solidFill>
                  <a:srgbClr val="666666"/>
                </a:solidFill>
                <a:highlight>
                  <a:srgbClr val="FFFFFF"/>
                </a:highlight>
              </a:rPr>
              <a:t>Jinbo</a:t>
            </a:r>
            <a:r>
              <a:rPr lang="en" sz="1000" dirty="0">
                <a:solidFill>
                  <a:srgbClr val="666666"/>
                </a:solidFill>
                <a:highlight>
                  <a:srgbClr val="FFFFFF"/>
                </a:highlight>
              </a:rPr>
              <a:t> Xu et al.</a:t>
            </a:r>
            <a:endParaRPr sz="1000" dirty="0">
              <a:solidFill>
                <a:srgbClr val="666666"/>
              </a:solidFill>
              <a:highlight>
                <a:srgbClr val="FFFFFF"/>
              </a:highlight>
            </a:endParaRPr>
          </a:p>
          <a:p>
            <a:r>
              <a:rPr lang="en" sz="1000" dirty="0">
                <a:solidFill>
                  <a:srgbClr val="666666"/>
                </a:solidFill>
                <a:highlight>
                  <a:srgbClr val="FFFFFF"/>
                </a:highlight>
              </a:rPr>
              <a:t>End-to-End Differentiable Learning of Protein Structure - Mohammed </a:t>
            </a:r>
            <a:r>
              <a:rPr lang="en" sz="1000" dirty="0" err="1">
                <a:solidFill>
                  <a:srgbClr val="666666"/>
                </a:solidFill>
                <a:highlight>
                  <a:srgbClr val="FFFFFF"/>
                </a:highlight>
              </a:rPr>
              <a:t>AlQuraishi</a:t>
            </a:r>
            <a:br>
              <a:rPr lang="en" sz="1000" dirty="0">
                <a:solidFill>
                  <a:srgbClr val="666666"/>
                </a:solidFill>
                <a:highlight>
                  <a:srgbClr val="FFFFFF"/>
                </a:highlight>
              </a:rPr>
            </a:br>
            <a:r>
              <a:rPr lang="en" sz="1000" dirty="0">
                <a:solidFill>
                  <a:srgbClr val="666666"/>
                </a:solidFill>
                <a:highlight>
                  <a:srgbClr val="FFFFFF"/>
                </a:highlight>
              </a:rPr>
              <a:t>Learning Protein Structure with a Differentiable Simulator - John Ingraham et al.</a:t>
            </a:r>
            <a:endParaRPr sz="1000" dirty="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cxnSp>
        <p:nvCxnSpPr>
          <p:cNvPr id="1308" name="Google Shape;1308;p75"/>
          <p:cNvCxnSpPr>
            <a:stCxn id="1141" idx="0"/>
            <a:endCxn id="1147" idx="2"/>
          </p:cNvCxnSpPr>
          <p:nvPr/>
        </p:nvCxnSpPr>
        <p:spPr>
          <a:xfrm rot="-5400000">
            <a:off x="4390400" y="3628575"/>
            <a:ext cx="1544400" cy="518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9" name="Google Shape;1309;p75"/>
          <p:cNvSpPr txBox="1"/>
          <p:nvPr/>
        </p:nvSpPr>
        <p:spPr>
          <a:xfrm>
            <a:off x="7913438" y="1854426"/>
            <a:ext cx="146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Structure Module</a:t>
            </a:r>
            <a:endParaRPr/>
          </a:p>
        </p:txBody>
      </p:sp>
      <p:sp>
        <p:nvSpPr>
          <p:cNvPr id="1310" name="Google Shape;1310;p75"/>
          <p:cNvSpPr txBox="1"/>
          <p:nvPr/>
        </p:nvSpPr>
        <p:spPr>
          <a:xfrm>
            <a:off x="5326463" y="1611776"/>
            <a:ext cx="146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MSA</a:t>
            </a:r>
            <a:endParaRPr/>
          </a:p>
          <a:p>
            <a:pPr algn="ctr"/>
            <a:r>
              <a:rPr lang="en"/>
              <a:t>Module</a:t>
            </a:r>
            <a:endParaRPr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6056230-0B62-6F7B-1921-65F00FA36DF4}"/>
              </a:ext>
            </a:extLst>
          </p:cNvPr>
          <p:cNvSpPr txBox="1"/>
          <p:nvPr/>
        </p:nvSpPr>
        <p:spPr>
          <a:xfrm>
            <a:off x="9883163" y="5657671"/>
            <a:ext cx="230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Slide from </a:t>
            </a:r>
          </a:p>
          <a:p>
            <a:pPr algn="ctr"/>
            <a:r>
              <a:rPr lang="en-US" dirty="0"/>
              <a:t>Sergey </a:t>
            </a:r>
            <a:r>
              <a:rPr lang="en-US" dirty="0" err="1"/>
              <a:t>Ovchinnikov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Boston Protein Design </a:t>
            </a:r>
          </a:p>
          <a:p>
            <a:pPr algn="ctr"/>
            <a:r>
              <a:rPr lang="en-US" dirty="0"/>
              <a:t>and Modeling Club</a:t>
            </a:r>
          </a:p>
        </p:txBody>
      </p:sp>
    </p:spTree>
    <p:extLst>
      <p:ext uri="{BB962C8B-B14F-4D97-AF65-F5344CB8AC3E}">
        <p14:creationId xmlns:p14="http://schemas.microsoft.com/office/powerpoint/2010/main" val="194314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6"/>
          <p:cNvSpPr txBox="1"/>
          <p:nvPr/>
        </p:nvSpPr>
        <p:spPr>
          <a:xfrm>
            <a:off x="7269575" y="2684775"/>
            <a:ext cx="591000" cy="41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000</a:t>
            </a:r>
            <a:endParaRPr/>
          </a:p>
        </p:txBody>
      </p:sp>
      <p:sp>
        <p:nvSpPr>
          <p:cNvPr id="1316" name="Google Shape;1316;p76"/>
          <p:cNvSpPr txBox="1"/>
          <p:nvPr/>
        </p:nvSpPr>
        <p:spPr>
          <a:xfrm>
            <a:off x="1999975" y="457187"/>
            <a:ext cx="8498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/>
              <a:t>Alphafold2 - New Critical detail </a:t>
            </a:r>
            <a:r>
              <a:rPr lang="en" sz="2800" b="1" dirty="0">
                <a:solidFill>
                  <a:srgbClr val="FF0000"/>
                </a:solidFill>
              </a:rPr>
              <a:t>Recycling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1317" name="Google Shape;1317;p76"/>
          <p:cNvSpPr txBox="1"/>
          <p:nvPr/>
        </p:nvSpPr>
        <p:spPr>
          <a:xfrm>
            <a:off x="4374200" y="4659825"/>
            <a:ext cx="1058700" cy="4119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/>
              <a:t>Templates</a:t>
            </a:r>
            <a:endParaRPr sz="1600" dirty="0"/>
          </a:p>
        </p:txBody>
      </p:sp>
      <p:grpSp>
        <p:nvGrpSpPr>
          <p:cNvPr id="1318" name="Google Shape;1318;p76"/>
          <p:cNvGrpSpPr/>
          <p:nvPr/>
        </p:nvGrpSpPr>
        <p:grpSpPr>
          <a:xfrm>
            <a:off x="5421614" y="2299400"/>
            <a:ext cx="1274607" cy="1188352"/>
            <a:chOff x="2137718" y="5158900"/>
            <a:chExt cx="520269" cy="485041"/>
          </a:xfrm>
        </p:grpSpPr>
        <p:sp>
          <p:nvSpPr>
            <p:cNvPr id="1319" name="Google Shape;1319;p76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326" name="Google Shape;1326;p76"/>
            <p:cNvCxnSpPr>
              <a:stCxn id="1322" idx="7"/>
              <a:endCxn id="1322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76"/>
            <p:cNvCxnSpPr>
              <a:stCxn id="1325" idx="2"/>
              <a:endCxn id="1322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76"/>
            <p:cNvCxnSpPr>
              <a:stCxn id="1322" idx="6"/>
              <a:endCxn id="1319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76"/>
            <p:cNvCxnSpPr>
              <a:stCxn id="1319" idx="3"/>
              <a:endCxn id="1323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76"/>
            <p:cNvCxnSpPr>
              <a:stCxn id="1322" idx="5"/>
              <a:endCxn id="1320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76"/>
            <p:cNvCxnSpPr>
              <a:stCxn id="1323" idx="6"/>
              <a:endCxn id="1320" idx="2"/>
            </p:cNvCxnSpPr>
            <p:nvPr/>
          </p:nvCxnSpPr>
          <p:spPr>
            <a:xfrm rot="10800000" flipH="1">
              <a:off x="2238518" y="5466168"/>
              <a:ext cx="105000" cy="25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76"/>
            <p:cNvCxnSpPr>
              <a:stCxn id="1323" idx="5"/>
              <a:endCxn id="1321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76"/>
            <p:cNvCxnSpPr>
              <a:stCxn id="1325" idx="6"/>
              <a:endCxn id="1324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76"/>
            <p:cNvCxnSpPr>
              <a:stCxn id="1319" idx="6"/>
              <a:endCxn id="1324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76"/>
            <p:cNvCxnSpPr>
              <a:stCxn id="1320" idx="6"/>
              <a:endCxn id="1324" idx="2"/>
            </p:cNvCxnSpPr>
            <p:nvPr/>
          </p:nvCxnSpPr>
          <p:spPr>
            <a:xfrm rot="10800000" flipH="1">
              <a:off x="2444409" y="5404261"/>
              <a:ext cx="112800" cy="61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76"/>
            <p:cNvCxnSpPr>
              <a:stCxn id="1321" idx="6"/>
              <a:endCxn id="1324" idx="3"/>
            </p:cNvCxnSpPr>
            <p:nvPr/>
          </p:nvCxnSpPr>
          <p:spPr>
            <a:xfrm rot="10800000" flipH="1">
              <a:off x="2444409" y="5438441"/>
              <a:ext cx="127500" cy="15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37" name="Google Shape;1337;p76"/>
          <p:cNvCxnSpPr>
            <a:stCxn id="1324" idx="6"/>
            <a:endCxn id="1315" idx="1"/>
          </p:cNvCxnSpPr>
          <p:nvPr/>
        </p:nvCxnSpPr>
        <p:spPr>
          <a:xfrm rot="10800000" flipH="1">
            <a:off x="6696220" y="2890635"/>
            <a:ext cx="573300" cy="96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8" name="Google Shape;1338;p76"/>
          <p:cNvSpPr/>
          <p:nvPr/>
        </p:nvSpPr>
        <p:spPr>
          <a:xfrm>
            <a:off x="3602500" y="4647525"/>
            <a:ext cx="436500" cy="4365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/>
              <a:t>pdb</a:t>
            </a:r>
            <a:br>
              <a:rPr lang="en" sz="1100"/>
            </a:br>
            <a:r>
              <a:rPr lang="en" sz="1100" b="1"/>
              <a:t>DB</a:t>
            </a:r>
            <a:endParaRPr sz="1100" b="1"/>
          </a:p>
        </p:txBody>
      </p:sp>
      <p:cxnSp>
        <p:nvCxnSpPr>
          <p:cNvPr id="1339" name="Google Shape;1339;p76"/>
          <p:cNvCxnSpPr>
            <a:stCxn id="1340" idx="3"/>
            <a:endCxn id="1322" idx="2"/>
          </p:cNvCxnSpPr>
          <p:nvPr/>
        </p:nvCxnSpPr>
        <p:spPr>
          <a:xfrm>
            <a:off x="4387150" y="2543700"/>
            <a:ext cx="1034400" cy="1305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1" name="Google Shape;1341;p76"/>
          <p:cNvCxnSpPr>
            <a:stCxn id="1342" idx="2"/>
            <a:endCxn id="1338" idx="0"/>
          </p:cNvCxnSpPr>
          <p:nvPr/>
        </p:nvCxnSpPr>
        <p:spPr>
          <a:xfrm>
            <a:off x="3820750" y="3782500"/>
            <a:ext cx="0" cy="864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3" name="Google Shape;1343;p76"/>
          <p:cNvCxnSpPr>
            <a:stCxn id="1338" idx="6"/>
            <a:endCxn id="1317" idx="1"/>
          </p:cNvCxnSpPr>
          <p:nvPr/>
        </p:nvCxnSpPr>
        <p:spPr>
          <a:xfrm>
            <a:off x="4039000" y="4865775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4" name="Google Shape;1344;p76"/>
          <p:cNvSpPr txBox="1"/>
          <p:nvPr/>
        </p:nvSpPr>
        <p:spPr>
          <a:xfrm>
            <a:off x="1999975" y="1996950"/>
            <a:ext cx="1132800" cy="4710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Sequence</a:t>
            </a:r>
            <a:endParaRPr/>
          </a:p>
        </p:txBody>
      </p:sp>
      <p:sp>
        <p:nvSpPr>
          <p:cNvPr id="1340" name="Google Shape;1340;p76"/>
          <p:cNvSpPr txBox="1"/>
          <p:nvPr/>
        </p:nvSpPr>
        <p:spPr>
          <a:xfrm>
            <a:off x="3254350" y="1996950"/>
            <a:ext cx="1132800" cy="1093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MSA</a:t>
            </a:r>
            <a:endParaRPr/>
          </a:p>
        </p:txBody>
      </p:sp>
      <p:sp>
        <p:nvSpPr>
          <p:cNvPr id="1342" name="Google Shape;1342;p76"/>
          <p:cNvSpPr txBox="1"/>
          <p:nvPr/>
        </p:nvSpPr>
        <p:spPr>
          <a:xfrm>
            <a:off x="3254350" y="3311500"/>
            <a:ext cx="1132800" cy="471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PSSM</a:t>
            </a:r>
            <a:endParaRPr/>
          </a:p>
        </p:txBody>
      </p:sp>
      <p:cxnSp>
        <p:nvCxnSpPr>
          <p:cNvPr id="1345" name="Google Shape;1345;p76"/>
          <p:cNvCxnSpPr>
            <a:stCxn id="1340" idx="2"/>
            <a:endCxn id="1342" idx="0"/>
          </p:cNvCxnSpPr>
          <p:nvPr/>
        </p:nvCxnSpPr>
        <p:spPr>
          <a:xfrm>
            <a:off x="3820750" y="3090450"/>
            <a:ext cx="0" cy="2211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6" name="Google Shape;1346;p76"/>
          <p:cNvCxnSpPr>
            <a:stCxn id="1344" idx="0"/>
            <a:endCxn id="1347" idx="2"/>
          </p:cNvCxnSpPr>
          <p:nvPr/>
        </p:nvCxnSpPr>
        <p:spPr>
          <a:xfrm rot="-5400000">
            <a:off x="2674075" y="1599450"/>
            <a:ext cx="289800" cy="5052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7" name="Google Shape;1347;p76"/>
          <p:cNvSpPr/>
          <p:nvPr/>
        </p:nvSpPr>
        <p:spPr>
          <a:xfrm>
            <a:off x="3071475" y="1488775"/>
            <a:ext cx="436500" cy="4365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/>
              <a:t>seq</a:t>
            </a:r>
            <a:br>
              <a:rPr lang="en" sz="1100"/>
            </a:br>
            <a:r>
              <a:rPr lang="en" sz="1100" b="1"/>
              <a:t>DB</a:t>
            </a:r>
            <a:endParaRPr sz="1100" b="1"/>
          </a:p>
        </p:txBody>
      </p:sp>
      <p:cxnSp>
        <p:nvCxnSpPr>
          <p:cNvPr id="1348" name="Google Shape;1348;p76"/>
          <p:cNvCxnSpPr>
            <a:stCxn id="1347" idx="6"/>
            <a:endCxn id="1340" idx="0"/>
          </p:cNvCxnSpPr>
          <p:nvPr/>
        </p:nvCxnSpPr>
        <p:spPr>
          <a:xfrm>
            <a:off x="3507975" y="1707025"/>
            <a:ext cx="312900" cy="2898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9" name="Google Shape;1349;p76"/>
          <p:cNvSpPr/>
          <p:nvPr/>
        </p:nvSpPr>
        <p:spPr>
          <a:xfrm>
            <a:off x="2119879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76"/>
          <p:cNvSpPr/>
          <p:nvPr/>
        </p:nvSpPr>
        <p:spPr>
          <a:xfrm>
            <a:off x="2176271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76"/>
          <p:cNvSpPr/>
          <p:nvPr/>
        </p:nvSpPr>
        <p:spPr>
          <a:xfrm>
            <a:off x="2289055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76"/>
          <p:cNvSpPr/>
          <p:nvPr/>
        </p:nvSpPr>
        <p:spPr>
          <a:xfrm>
            <a:off x="2345447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76"/>
          <p:cNvSpPr/>
          <p:nvPr/>
        </p:nvSpPr>
        <p:spPr>
          <a:xfrm>
            <a:off x="2401838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76"/>
          <p:cNvSpPr/>
          <p:nvPr/>
        </p:nvSpPr>
        <p:spPr>
          <a:xfrm>
            <a:off x="2514622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76"/>
          <p:cNvSpPr/>
          <p:nvPr/>
        </p:nvSpPr>
        <p:spPr>
          <a:xfrm>
            <a:off x="2571014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76"/>
          <p:cNvSpPr/>
          <p:nvPr/>
        </p:nvSpPr>
        <p:spPr>
          <a:xfrm>
            <a:off x="2683798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76"/>
          <p:cNvSpPr/>
          <p:nvPr/>
        </p:nvSpPr>
        <p:spPr>
          <a:xfrm>
            <a:off x="2740190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76"/>
          <p:cNvSpPr/>
          <p:nvPr/>
        </p:nvSpPr>
        <p:spPr>
          <a:xfrm>
            <a:off x="2796582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76"/>
          <p:cNvSpPr/>
          <p:nvPr/>
        </p:nvSpPr>
        <p:spPr>
          <a:xfrm>
            <a:off x="2852973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76"/>
          <p:cNvSpPr/>
          <p:nvPr/>
        </p:nvSpPr>
        <p:spPr>
          <a:xfrm>
            <a:off x="2909365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76"/>
          <p:cNvSpPr/>
          <p:nvPr/>
        </p:nvSpPr>
        <p:spPr>
          <a:xfrm>
            <a:off x="2232849" y="2336438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76"/>
          <p:cNvSpPr/>
          <p:nvPr/>
        </p:nvSpPr>
        <p:spPr>
          <a:xfrm>
            <a:off x="2458230" y="2336438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76"/>
          <p:cNvSpPr/>
          <p:nvPr/>
        </p:nvSpPr>
        <p:spPr>
          <a:xfrm>
            <a:off x="2627406" y="2336438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76"/>
          <p:cNvSpPr/>
          <p:nvPr/>
        </p:nvSpPr>
        <p:spPr>
          <a:xfrm>
            <a:off x="2965757" y="2336438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76"/>
          <p:cNvSpPr/>
          <p:nvPr/>
        </p:nvSpPr>
        <p:spPr>
          <a:xfrm>
            <a:off x="3355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76"/>
          <p:cNvSpPr/>
          <p:nvPr/>
        </p:nvSpPr>
        <p:spPr>
          <a:xfrm>
            <a:off x="3411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76"/>
          <p:cNvSpPr/>
          <p:nvPr/>
        </p:nvSpPr>
        <p:spPr>
          <a:xfrm>
            <a:off x="3524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76"/>
          <p:cNvSpPr/>
          <p:nvPr/>
        </p:nvSpPr>
        <p:spPr>
          <a:xfrm>
            <a:off x="3580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6"/>
          <p:cNvSpPr/>
          <p:nvPr/>
        </p:nvSpPr>
        <p:spPr>
          <a:xfrm>
            <a:off x="3637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6"/>
          <p:cNvSpPr/>
          <p:nvPr/>
        </p:nvSpPr>
        <p:spPr>
          <a:xfrm>
            <a:off x="3750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76"/>
          <p:cNvSpPr/>
          <p:nvPr/>
        </p:nvSpPr>
        <p:spPr>
          <a:xfrm>
            <a:off x="3806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76"/>
          <p:cNvSpPr/>
          <p:nvPr/>
        </p:nvSpPr>
        <p:spPr>
          <a:xfrm>
            <a:off x="3919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76"/>
          <p:cNvSpPr/>
          <p:nvPr/>
        </p:nvSpPr>
        <p:spPr>
          <a:xfrm>
            <a:off x="3975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76"/>
          <p:cNvSpPr/>
          <p:nvPr/>
        </p:nvSpPr>
        <p:spPr>
          <a:xfrm>
            <a:off x="4032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76"/>
          <p:cNvSpPr/>
          <p:nvPr/>
        </p:nvSpPr>
        <p:spPr>
          <a:xfrm>
            <a:off x="4088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76"/>
          <p:cNvSpPr/>
          <p:nvPr/>
        </p:nvSpPr>
        <p:spPr>
          <a:xfrm>
            <a:off x="4145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76"/>
          <p:cNvSpPr/>
          <p:nvPr/>
        </p:nvSpPr>
        <p:spPr>
          <a:xfrm>
            <a:off x="3468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76"/>
          <p:cNvSpPr/>
          <p:nvPr/>
        </p:nvSpPr>
        <p:spPr>
          <a:xfrm>
            <a:off x="3693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76"/>
          <p:cNvSpPr/>
          <p:nvPr/>
        </p:nvSpPr>
        <p:spPr>
          <a:xfrm>
            <a:off x="4201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76"/>
          <p:cNvSpPr/>
          <p:nvPr/>
        </p:nvSpPr>
        <p:spPr>
          <a:xfrm>
            <a:off x="3693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76"/>
          <p:cNvSpPr/>
          <p:nvPr/>
        </p:nvSpPr>
        <p:spPr>
          <a:xfrm>
            <a:off x="3862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76"/>
          <p:cNvSpPr/>
          <p:nvPr/>
        </p:nvSpPr>
        <p:spPr>
          <a:xfrm>
            <a:off x="3862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76"/>
          <p:cNvSpPr/>
          <p:nvPr/>
        </p:nvSpPr>
        <p:spPr>
          <a:xfrm>
            <a:off x="4201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76"/>
          <p:cNvSpPr/>
          <p:nvPr/>
        </p:nvSpPr>
        <p:spPr>
          <a:xfrm>
            <a:off x="3354599" y="3648434"/>
            <a:ext cx="903000" cy="8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76"/>
          <p:cNvSpPr/>
          <p:nvPr/>
        </p:nvSpPr>
        <p:spPr>
          <a:xfrm>
            <a:off x="3354967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411359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76"/>
          <p:cNvSpPr/>
          <p:nvPr/>
        </p:nvSpPr>
        <p:spPr>
          <a:xfrm>
            <a:off x="3524142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76"/>
          <p:cNvSpPr/>
          <p:nvPr/>
        </p:nvSpPr>
        <p:spPr>
          <a:xfrm>
            <a:off x="3580534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76"/>
          <p:cNvSpPr/>
          <p:nvPr/>
        </p:nvSpPr>
        <p:spPr>
          <a:xfrm>
            <a:off x="3636926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76"/>
          <p:cNvSpPr/>
          <p:nvPr/>
        </p:nvSpPr>
        <p:spPr>
          <a:xfrm>
            <a:off x="3749710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76"/>
          <p:cNvSpPr/>
          <p:nvPr/>
        </p:nvSpPr>
        <p:spPr>
          <a:xfrm>
            <a:off x="3354967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76"/>
          <p:cNvSpPr/>
          <p:nvPr/>
        </p:nvSpPr>
        <p:spPr>
          <a:xfrm>
            <a:off x="3411359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76"/>
          <p:cNvSpPr/>
          <p:nvPr/>
        </p:nvSpPr>
        <p:spPr>
          <a:xfrm>
            <a:off x="3524142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76"/>
          <p:cNvSpPr/>
          <p:nvPr/>
        </p:nvSpPr>
        <p:spPr>
          <a:xfrm>
            <a:off x="3580534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76"/>
          <p:cNvSpPr/>
          <p:nvPr/>
        </p:nvSpPr>
        <p:spPr>
          <a:xfrm>
            <a:off x="3636926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76"/>
          <p:cNvSpPr/>
          <p:nvPr/>
        </p:nvSpPr>
        <p:spPr>
          <a:xfrm>
            <a:off x="3749710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76"/>
          <p:cNvSpPr/>
          <p:nvPr/>
        </p:nvSpPr>
        <p:spPr>
          <a:xfrm>
            <a:off x="3806102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76"/>
          <p:cNvSpPr/>
          <p:nvPr/>
        </p:nvSpPr>
        <p:spPr>
          <a:xfrm>
            <a:off x="3918885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76"/>
          <p:cNvSpPr/>
          <p:nvPr/>
        </p:nvSpPr>
        <p:spPr>
          <a:xfrm>
            <a:off x="3975277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76"/>
          <p:cNvSpPr/>
          <p:nvPr/>
        </p:nvSpPr>
        <p:spPr>
          <a:xfrm>
            <a:off x="4031669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76"/>
          <p:cNvSpPr/>
          <p:nvPr/>
        </p:nvSpPr>
        <p:spPr>
          <a:xfrm>
            <a:off x="4088061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76"/>
          <p:cNvSpPr/>
          <p:nvPr/>
        </p:nvSpPr>
        <p:spPr>
          <a:xfrm>
            <a:off x="4144453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76"/>
          <p:cNvSpPr/>
          <p:nvPr/>
        </p:nvSpPr>
        <p:spPr>
          <a:xfrm>
            <a:off x="3806102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76"/>
          <p:cNvSpPr/>
          <p:nvPr/>
        </p:nvSpPr>
        <p:spPr>
          <a:xfrm>
            <a:off x="3918885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76"/>
          <p:cNvSpPr/>
          <p:nvPr/>
        </p:nvSpPr>
        <p:spPr>
          <a:xfrm>
            <a:off x="3975277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76"/>
          <p:cNvSpPr/>
          <p:nvPr/>
        </p:nvSpPr>
        <p:spPr>
          <a:xfrm>
            <a:off x="4031669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76"/>
          <p:cNvSpPr/>
          <p:nvPr/>
        </p:nvSpPr>
        <p:spPr>
          <a:xfrm>
            <a:off x="4088061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76"/>
          <p:cNvSpPr/>
          <p:nvPr/>
        </p:nvSpPr>
        <p:spPr>
          <a:xfrm>
            <a:off x="4144453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76"/>
          <p:cNvSpPr/>
          <p:nvPr/>
        </p:nvSpPr>
        <p:spPr>
          <a:xfrm>
            <a:off x="3354967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76"/>
          <p:cNvSpPr/>
          <p:nvPr/>
        </p:nvSpPr>
        <p:spPr>
          <a:xfrm>
            <a:off x="3411359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76"/>
          <p:cNvSpPr/>
          <p:nvPr/>
        </p:nvSpPr>
        <p:spPr>
          <a:xfrm>
            <a:off x="3524142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76"/>
          <p:cNvSpPr/>
          <p:nvPr/>
        </p:nvSpPr>
        <p:spPr>
          <a:xfrm>
            <a:off x="3580534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76"/>
          <p:cNvSpPr/>
          <p:nvPr/>
        </p:nvSpPr>
        <p:spPr>
          <a:xfrm>
            <a:off x="3636926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76"/>
          <p:cNvSpPr/>
          <p:nvPr/>
        </p:nvSpPr>
        <p:spPr>
          <a:xfrm>
            <a:off x="3749710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76"/>
          <p:cNvSpPr/>
          <p:nvPr/>
        </p:nvSpPr>
        <p:spPr>
          <a:xfrm>
            <a:off x="3806102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76"/>
          <p:cNvSpPr/>
          <p:nvPr/>
        </p:nvSpPr>
        <p:spPr>
          <a:xfrm>
            <a:off x="3918885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76"/>
          <p:cNvSpPr/>
          <p:nvPr/>
        </p:nvSpPr>
        <p:spPr>
          <a:xfrm>
            <a:off x="3975277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76"/>
          <p:cNvSpPr/>
          <p:nvPr/>
        </p:nvSpPr>
        <p:spPr>
          <a:xfrm>
            <a:off x="4031669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76"/>
          <p:cNvSpPr/>
          <p:nvPr/>
        </p:nvSpPr>
        <p:spPr>
          <a:xfrm>
            <a:off x="4088061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76"/>
          <p:cNvSpPr/>
          <p:nvPr/>
        </p:nvSpPr>
        <p:spPr>
          <a:xfrm>
            <a:off x="4144453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76"/>
          <p:cNvSpPr/>
          <p:nvPr/>
        </p:nvSpPr>
        <p:spPr>
          <a:xfrm>
            <a:off x="3354967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76"/>
          <p:cNvSpPr/>
          <p:nvPr/>
        </p:nvSpPr>
        <p:spPr>
          <a:xfrm>
            <a:off x="3411359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76"/>
          <p:cNvSpPr/>
          <p:nvPr/>
        </p:nvSpPr>
        <p:spPr>
          <a:xfrm>
            <a:off x="3524142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76"/>
          <p:cNvSpPr/>
          <p:nvPr/>
        </p:nvSpPr>
        <p:spPr>
          <a:xfrm>
            <a:off x="3580534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76"/>
          <p:cNvSpPr/>
          <p:nvPr/>
        </p:nvSpPr>
        <p:spPr>
          <a:xfrm>
            <a:off x="3636926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76"/>
          <p:cNvSpPr/>
          <p:nvPr/>
        </p:nvSpPr>
        <p:spPr>
          <a:xfrm>
            <a:off x="3749710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76"/>
          <p:cNvSpPr/>
          <p:nvPr/>
        </p:nvSpPr>
        <p:spPr>
          <a:xfrm>
            <a:off x="3806102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76"/>
          <p:cNvSpPr/>
          <p:nvPr/>
        </p:nvSpPr>
        <p:spPr>
          <a:xfrm>
            <a:off x="3918885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76"/>
          <p:cNvSpPr/>
          <p:nvPr/>
        </p:nvSpPr>
        <p:spPr>
          <a:xfrm>
            <a:off x="3975277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76"/>
          <p:cNvSpPr/>
          <p:nvPr/>
        </p:nvSpPr>
        <p:spPr>
          <a:xfrm>
            <a:off x="4031669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76"/>
          <p:cNvSpPr/>
          <p:nvPr/>
        </p:nvSpPr>
        <p:spPr>
          <a:xfrm>
            <a:off x="4088061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76"/>
          <p:cNvSpPr/>
          <p:nvPr/>
        </p:nvSpPr>
        <p:spPr>
          <a:xfrm>
            <a:off x="4144453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76"/>
          <p:cNvSpPr/>
          <p:nvPr/>
        </p:nvSpPr>
        <p:spPr>
          <a:xfrm>
            <a:off x="3354967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76"/>
          <p:cNvSpPr/>
          <p:nvPr/>
        </p:nvSpPr>
        <p:spPr>
          <a:xfrm>
            <a:off x="3411359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76"/>
          <p:cNvSpPr/>
          <p:nvPr/>
        </p:nvSpPr>
        <p:spPr>
          <a:xfrm>
            <a:off x="3524142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76"/>
          <p:cNvSpPr/>
          <p:nvPr/>
        </p:nvSpPr>
        <p:spPr>
          <a:xfrm>
            <a:off x="3580534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76"/>
          <p:cNvSpPr/>
          <p:nvPr/>
        </p:nvSpPr>
        <p:spPr>
          <a:xfrm>
            <a:off x="3636926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6"/>
          <p:cNvSpPr/>
          <p:nvPr/>
        </p:nvSpPr>
        <p:spPr>
          <a:xfrm>
            <a:off x="3749710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76"/>
          <p:cNvSpPr/>
          <p:nvPr/>
        </p:nvSpPr>
        <p:spPr>
          <a:xfrm>
            <a:off x="3806102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76"/>
          <p:cNvSpPr/>
          <p:nvPr/>
        </p:nvSpPr>
        <p:spPr>
          <a:xfrm>
            <a:off x="3918885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76"/>
          <p:cNvSpPr/>
          <p:nvPr/>
        </p:nvSpPr>
        <p:spPr>
          <a:xfrm>
            <a:off x="3975277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76"/>
          <p:cNvSpPr/>
          <p:nvPr/>
        </p:nvSpPr>
        <p:spPr>
          <a:xfrm>
            <a:off x="4031669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76"/>
          <p:cNvSpPr/>
          <p:nvPr/>
        </p:nvSpPr>
        <p:spPr>
          <a:xfrm>
            <a:off x="4088061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76"/>
          <p:cNvSpPr/>
          <p:nvPr/>
        </p:nvSpPr>
        <p:spPr>
          <a:xfrm>
            <a:off x="4144453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76"/>
          <p:cNvSpPr/>
          <p:nvPr/>
        </p:nvSpPr>
        <p:spPr>
          <a:xfrm>
            <a:off x="3467937" y="2467850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76"/>
          <p:cNvSpPr/>
          <p:nvPr/>
        </p:nvSpPr>
        <p:spPr>
          <a:xfrm>
            <a:off x="3693318" y="2467850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76"/>
          <p:cNvSpPr/>
          <p:nvPr/>
        </p:nvSpPr>
        <p:spPr>
          <a:xfrm>
            <a:off x="3467750" y="2567931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76"/>
          <p:cNvSpPr/>
          <p:nvPr/>
        </p:nvSpPr>
        <p:spPr>
          <a:xfrm>
            <a:off x="3693318" y="2567931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76"/>
          <p:cNvSpPr/>
          <p:nvPr/>
        </p:nvSpPr>
        <p:spPr>
          <a:xfrm>
            <a:off x="3862493" y="2467850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76"/>
          <p:cNvSpPr/>
          <p:nvPr/>
        </p:nvSpPr>
        <p:spPr>
          <a:xfrm>
            <a:off x="3862493" y="2567931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76"/>
          <p:cNvSpPr/>
          <p:nvPr/>
        </p:nvSpPr>
        <p:spPr>
          <a:xfrm>
            <a:off x="3467750" y="2668013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76"/>
          <p:cNvSpPr/>
          <p:nvPr/>
        </p:nvSpPr>
        <p:spPr>
          <a:xfrm>
            <a:off x="3693318" y="2668013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6"/>
          <p:cNvSpPr/>
          <p:nvPr/>
        </p:nvSpPr>
        <p:spPr>
          <a:xfrm>
            <a:off x="3862493" y="2668013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76"/>
          <p:cNvSpPr/>
          <p:nvPr/>
        </p:nvSpPr>
        <p:spPr>
          <a:xfrm>
            <a:off x="3467750" y="2768094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76"/>
          <p:cNvSpPr/>
          <p:nvPr/>
        </p:nvSpPr>
        <p:spPr>
          <a:xfrm>
            <a:off x="3693318" y="2768094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76"/>
          <p:cNvSpPr/>
          <p:nvPr/>
        </p:nvSpPr>
        <p:spPr>
          <a:xfrm>
            <a:off x="3862493" y="2768094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76"/>
          <p:cNvSpPr/>
          <p:nvPr/>
        </p:nvSpPr>
        <p:spPr>
          <a:xfrm>
            <a:off x="3467750" y="2868175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76"/>
          <p:cNvSpPr/>
          <p:nvPr/>
        </p:nvSpPr>
        <p:spPr>
          <a:xfrm>
            <a:off x="3693318" y="2868175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76"/>
          <p:cNvSpPr/>
          <p:nvPr/>
        </p:nvSpPr>
        <p:spPr>
          <a:xfrm>
            <a:off x="3862493" y="2868175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76"/>
          <p:cNvSpPr/>
          <p:nvPr/>
        </p:nvSpPr>
        <p:spPr>
          <a:xfrm>
            <a:off x="4200845" y="2467850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6"/>
          <p:cNvSpPr/>
          <p:nvPr/>
        </p:nvSpPr>
        <p:spPr>
          <a:xfrm>
            <a:off x="4200845" y="2567931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6"/>
          <p:cNvSpPr/>
          <p:nvPr/>
        </p:nvSpPr>
        <p:spPr>
          <a:xfrm>
            <a:off x="4200845" y="2668013"/>
            <a:ext cx="56400" cy="56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6"/>
          <p:cNvSpPr/>
          <p:nvPr/>
        </p:nvSpPr>
        <p:spPr>
          <a:xfrm>
            <a:off x="4200845" y="2768094"/>
            <a:ext cx="56400" cy="56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76"/>
          <p:cNvSpPr/>
          <p:nvPr/>
        </p:nvSpPr>
        <p:spPr>
          <a:xfrm>
            <a:off x="4200845" y="2868175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5" name="Google Shape;1465;p76"/>
          <p:cNvGrpSpPr/>
          <p:nvPr/>
        </p:nvGrpSpPr>
        <p:grpSpPr>
          <a:xfrm>
            <a:off x="8240870" y="2606038"/>
            <a:ext cx="810020" cy="580673"/>
            <a:chOff x="2172642" y="5158900"/>
            <a:chExt cx="496305" cy="355761"/>
          </a:xfrm>
        </p:grpSpPr>
        <p:sp>
          <p:nvSpPr>
            <p:cNvPr id="1466" name="Google Shape;1466;p76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9" name="Google Shape;1469;p76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470" name="Google Shape;1470;p76"/>
            <p:cNvCxnSpPr>
              <a:stCxn id="1468" idx="7"/>
              <a:endCxn id="1468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1" name="Google Shape;1471;p76"/>
            <p:cNvCxnSpPr>
              <a:stCxn id="1472" idx="2"/>
              <a:endCxn id="1468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76"/>
            <p:cNvCxnSpPr>
              <a:stCxn id="1468" idx="6"/>
              <a:endCxn id="1466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4" name="Google Shape;1474;p76"/>
            <p:cNvCxnSpPr>
              <a:stCxn id="1468" idx="5"/>
              <a:endCxn id="1467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5" name="Google Shape;1475;p76"/>
            <p:cNvCxnSpPr>
              <a:stCxn id="1472" idx="6"/>
              <a:endCxn id="1469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6" name="Google Shape;1476;p76"/>
            <p:cNvCxnSpPr>
              <a:stCxn id="1466" idx="6"/>
              <a:endCxn id="1469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7" name="Google Shape;1477;p76"/>
            <p:cNvCxnSpPr>
              <a:stCxn id="1467" idx="6"/>
              <a:endCxn id="1469" idx="3"/>
            </p:cNvCxnSpPr>
            <p:nvPr/>
          </p:nvCxnSpPr>
          <p:spPr>
            <a:xfrm rot="10800000" flipH="1">
              <a:off x="2471196" y="5371261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2" name="Google Shape;1472;p76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478" name="Google Shape;1478;p76"/>
          <p:cNvCxnSpPr>
            <a:stCxn id="1315" idx="3"/>
            <a:endCxn id="1468" idx="2"/>
          </p:cNvCxnSpPr>
          <p:nvPr/>
        </p:nvCxnSpPr>
        <p:spPr>
          <a:xfrm>
            <a:off x="7860575" y="2890725"/>
            <a:ext cx="380400" cy="5700"/>
          </a:xfrm>
          <a:prstGeom prst="curvedConnector3">
            <a:avLst>
              <a:gd name="adj1" fmla="val 49986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9" name="Google Shape;1479;p76"/>
          <p:cNvSpPr txBox="1"/>
          <p:nvPr/>
        </p:nvSpPr>
        <p:spPr>
          <a:xfrm>
            <a:off x="9576625" y="2684775"/>
            <a:ext cx="591000" cy="41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XYZ</a:t>
            </a:r>
            <a:endParaRPr/>
          </a:p>
        </p:txBody>
      </p:sp>
      <p:cxnSp>
        <p:nvCxnSpPr>
          <p:cNvPr id="1480" name="Google Shape;1480;p76"/>
          <p:cNvCxnSpPr>
            <a:stCxn id="1469" idx="6"/>
            <a:endCxn id="1479" idx="1"/>
          </p:cNvCxnSpPr>
          <p:nvPr/>
        </p:nvCxnSpPr>
        <p:spPr>
          <a:xfrm rot="10800000" flipH="1">
            <a:off x="9050890" y="2890674"/>
            <a:ext cx="525600" cy="5700"/>
          </a:xfrm>
          <a:prstGeom prst="curvedConnector3">
            <a:avLst>
              <a:gd name="adj1" fmla="val 50013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81" name="Google Shape;1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500" y="5174714"/>
            <a:ext cx="436500" cy="61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3" name="Google Shape;1483;p76"/>
          <p:cNvCxnSpPr>
            <a:stCxn id="1317" idx="0"/>
            <a:endCxn id="1323" idx="2"/>
          </p:cNvCxnSpPr>
          <p:nvPr/>
        </p:nvCxnSpPr>
        <p:spPr>
          <a:xfrm rot="-5400000">
            <a:off x="4390400" y="3628575"/>
            <a:ext cx="1544400" cy="518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4" name="Google Shape;1484;p76"/>
          <p:cNvCxnSpPr>
            <a:stCxn id="1479" idx="3"/>
            <a:endCxn id="1323" idx="2"/>
          </p:cNvCxnSpPr>
          <p:nvPr/>
        </p:nvCxnSpPr>
        <p:spPr>
          <a:xfrm flipH="1">
            <a:off x="5421625" y="2890725"/>
            <a:ext cx="4746000" cy="224700"/>
          </a:xfrm>
          <a:prstGeom prst="bentConnector5">
            <a:avLst>
              <a:gd name="adj1" fmla="val -5017"/>
              <a:gd name="adj2" fmla="val 468914"/>
              <a:gd name="adj3" fmla="val 10501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5" name="Google Shape;1485;p76"/>
          <p:cNvSpPr txBox="1"/>
          <p:nvPr/>
        </p:nvSpPr>
        <p:spPr>
          <a:xfrm>
            <a:off x="5183400" y="3982951"/>
            <a:ext cx="52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rgbClr val="FF0000"/>
                </a:solidFill>
              </a:rPr>
              <a:t>Recycle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86" name="Google Shape;1486;p76"/>
          <p:cNvCxnSpPr>
            <a:stCxn id="1324" idx="6"/>
            <a:endCxn id="1323" idx="2"/>
          </p:cNvCxnSpPr>
          <p:nvPr/>
        </p:nvCxnSpPr>
        <p:spPr>
          <a:xfrm flipH="1">
            <a:off x="5421520" y="2900235"/>
            <a:ext cx="1274700" cy="215100"/>
          </a:xfrm>
          <a:prstGeom prst="bentConnector5">
            <a:avLst>
              <a:gd name="adj1" fmla="val -18681"/>
              <a:gd name="adj2" fmla="val 370416"/>
              <a:gd name="adj3" fmla="val 118674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487" name="Google Shape;1487;p76"/>
          <p:cNvSpPr txBox="1"/>
          <p:nvPr/>
        </p:nvSpPr>
        <p:spPr>
          <a:xfrm>
            <a:off x="7913438" y="1854426"/>
            <a:ext cx="146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Structure Module</a:t>
            </a:r>
            <a:endParaRPr/>
          </a:p>
        </p:txBody>
      </p:sp>
      <p:sp>
        <p:nvSpPr>
          <p:cNvPr id="1488" name="Google Shape;1488;p76"/>
          <p:cNvSpPr txBox="1"/>
          <p:nvPr/>
        </p:nvSpPr>
        <p:spPr>
          <a:xfrm>
            <a:off x="5326463" y="1611776"/>
            <a:ext cx="146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MSA</a:t>
            </a:r>
            <a:endParaRPr/>
          </a:p>
          <a:p>
            <a:pPr algn="ctr"/>
            <a:r>
              <a:rPr lang="en"/>
              <a:t>Module</a:t>
            </a:r>
            <a:endParaRPr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0FBED27-EDDA-3735-88E6-34A6372CF97E}"/>
              </a:ext>
            </a:extLst>
          </p:cNvPr>
          <p:cNvSpPr txBox="1"/>
          <p:nvPr/>
        </p:nvSpPr>
        <p:spPr>
          <a:xfrm>
            <a:off x="9883163" y="5657671"/>
            <a:ext cx="230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Slide from </a:t>
            </a:r>
          </a:p>
          <a:p>
            <a:pPr algn="ctr"/>
            <a:r>
              <a:rPr lang="en-US" dirty="0"/>
              <a:t>Sergey </a:t>
            </a:r>
            <a:r>
              <a:rPr lang="en-US" dirty="0" err="1"/>
              <a:t>Ovchinnikov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Boston Protein Design </a:t>
            </a:r>
          </a:p>
          <a:p>
            <a:pPr algn="ctr"/>
            <a:r>
              <a:rPr lang="en-US" dirty="0"/>
              <a:t>and Modeling Club</a:t>
            </a:r>
          </a:p>
        </p:txBody>
      </p:sp>
    </p:spTree>
    <p:extLst>
      <p:ext uri="{BB962C8B-B14F-4D97-AF65-F5344CB8AC3E}">
        <p14:creationId xmlns:p14="http://schemas.microsoft.com/office/powerpoint/2010/main" val="51655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77"/>
          <p:cNvSpPr txBox="1"/>
          <p:nvPr/>
        </p:nvSpPr>
        <p:spPr>
          <a:xfrm>
            <a:off x="7269575" y="2684775"/>
            <a:ext cx="591000" cy="41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000</a:t>
            </a:r>
            <a:endParaRPr/>
          </a:p>
        </p:txBody>
      </p:sp>
      <p:sp>
        <p:nvSpPr>
          <p:cNvPr id="1494" name="Google Shape;1494;p77"/>
          <p:cNvSpPr txBox="1"/>
          <p:nvPr/>
        </p:nvSpPr>
        <p:spPr>
          <a:xfrm>
            <a:off x="1999975" y="334576"/>
            <a:ext cx="84984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/>
              <a:t>Structure Prediction is only as good as the input </a:t>
            </a:r>
            <a:r>
              <a:rPr lang="en" sz="2800" b="1" dirty="0">
                <a:solidFill>
                  <a:srgbClr val="0000FF"/>
                </a:solidFill>
              </a:rPr>
              <a:t>MSA</a:t>
            </a:r>
            <a:endParaRPr sz="2800" b="1" dirty="0">
              <a:solidFill>
                <a:srgbClr val="0000FF"/>
              </a:solidFill>
            </a:endParaRPr>
          </a:p>
        </p:txBody>
      </p:sp>
      <p:sp>
        <p:nvSpPr>
          <p:cNvPr id="1495" name="Google Shape;1495;p77"/>
          <p:cNvSpPr txBox="1"/>
          <p:nvPr/>
        </p:nvSpPr>
        <p:spPr>
          <a:xfrm>
            <a:off x="4374200" y="4659825"/>
            <a:ext cx="1058700" cy="4119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/>
              <a:t>Templates</a:t>
            </a:r>
            <a:endParaRPr sz="1600" dirty="0"/>
          </a:p>
        </p:txBody>
      </p:sp>
      <p:grpSp>
        <p:nvGrpSpPr>
          <p:cNvPr id="1496" name="Google Shape;1496;p77"/>
          <p:cNvGrpSpPr/>
          <p:nvPr/>
        </p:nvGrpSpPr>
        <p:grpSpPr>
          <a:xfrm>
            <a:off x="5421614" y="2299400"/>
            <a:ext cx="1274607" cy="1188352"/>
            <a:chOff x="2137718" y="5158900"/>
            <a:chExt cx="520269" cy="485041"/>
          </a:xfrm>
        </p:grpSpPr>
        <p:sp>
          <p:nvSpPr>
            <p:cNvPr id="1497" name="Google Shape;1497;p77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8" name="Google Shape;1498;p77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9" name="Google Shape;1499;p77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0" name="Google Shape;1500;p77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1" name="Google Shape;1501;p77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2" name="Google Shape;1502;p77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3" name="Google Shape;1503;p77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504" name="Google Shape;1504;p77"/>
            <p:cNvCxnSpPr>
              <a:stCxn id="1500" idx="7"/>
              <a:endCxn id="1500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77"/>
            <p:cNvCxnSpPr>
              <a:stCxn id="1503" idx="2"/>
              <a:endCxn id="1500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77"/>
            <p:cNvCxnSpPr>
              <a:stCxn id="1500" idx="6"/>
              <a:endCxn id="1497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77"/>
            <p:cNvCxnSpPr>
              <a:stCxn id="1497" idx="3"/>
              <a:endCxn id="1501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77"/>
            <p:cNvCxnSpPr>
              <a:stCxn id="1500" idx="5"/>
              <a:endCxn id="1498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9" name="Google Shape;1509;p77"/>
            <p:cNvCxnSpPr>
              <a:stCxn id="1501" idx="6"/>
              <a:endCxn id="1498" idx="2"/>
            </p:cNvCxnSpPr>
            <p:nvPr/>
          </p:nvCxnSpPr>
          <p:spPr>
            <a:xfrm rot="10800000" flipH="1">
              <a:off x="2238518" y="5466168"/>
              <a:ext cx="105000" cy="25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77"/>
            <p:cNvCxnSpPr>
              <a:stCxn id="1501" idx="5"/>
              <a:endCxn id="1499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77"/>
            <p:cNvCxnSpPr>
              <a:stCxn id="1503" idx="6"/>
              <a:endCxn id="1502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77"/>
            <p:cNvCxnSpPr>
              <a:stCxn id="1497" idx="6"/>
              <a:endCxn id="1502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77"/>
            <p:cNvCxnSpPr>
              <a:stCxn id="1498" idx="6"/>
              <a:endCxn id="1502" idx="2"/>
            </p:cNvCxnSpPr>
            <p:nvPr/>
          </p:nvCxnSpPr>
          <p:spPr>
            <a:xfrm rot="10800000" flipH="1">
              <a:off x="2444409" y="5404261"/>
              <a:ext cx="112800" cy="61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77"/>
            <p:cNvCxnSpPr>
              <a:stCxn id="1499" idx="6"/>
              <a:endCxn id="1502" idx="3"/>
            </p:cNvCxnSpPr>
            <p:nvPr/>
          </p:nvCxnSpPr>
          <p:spPr>
            <a:xfrm rot="10800000" flipH="1">
              <a:off x="2444409" y="5438441"/>
              <a:ext cx="127500" cy="15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15" name="Google Shape;1515;p77"/>
          <p:cNvCxnSpPr>
            <a:stCxn id="1502" idx="6"/>
            <a:endCxn id="1493" idx="1"/>
          </p:cNvCxnSpPr>
          <p:nvPr/>
        </p:nvCxnSpPr>
        <p:spPr>
          <a:xfrm rot="10800000" flipH="1">
            <a:off x="6696220" y="2890635"/>
            <a:ext cx="573300" cy="96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6" name="Google Shape;1516;p77"/>
          <p:cNvSpPr/>
          <p:nvPr/>
        </p:nvSpPr>
        <p:spPr>
          <a:xfrm>
            <a:off x="3602500" y="4647525"/>
            <a:ext cx="436500" cy="4365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/>
              <a:t>pdb</a:t>
            </a:r>
            <a:br>
              <a:rPr lang="en" sz="1100"/>
            </a:br>
            <a:r>
              <a:rPr lang="en" sz="1100" b="1"/>
              <a:t>DB</a:t>
            </a:r>
            <a:endParaRPr sz="1100" b="1"/>
          </a:p>
        </p:txBody>
      </p:sp>
      <p:cxnSp>
        <p:nvCxnSpPr>
          <p:cNvPr id="1517" name="Google Shape;1517;p77"/>
          <p:cNvCxnSpPr>
            <a:stCxn id="1518" idx="3"/>
            <a:endCxn id="1500" idx="2"/>
          </p:cNvCxnSpPr>
          <p:nvPr/>
        </p:nvCxnSpPr>
        <p:spPr>
          <a:xfrm>
            <a:off x="4387150" y="2543700"/>
            <a:ext cx="1034400" cy="1305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9" name="Google Shape;1519;p77"/>
          <p:cNvCxnSpPr>
            <a:stCxn id="1520" idx="2"/>
            <a:endCxn id="1516" idx="0"/>
          </p:cNvCxnSpPr>
          <p:nvPr/>
        </p:nvCxnSpPr>
        <p:spPr>
          <a:xfrm>
            <a:off x="3820750" y="3782500"/>
            <a:ext cx="0" cy="864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1" name="Google Shape;1521;p77"/>
          <p:cNvCxnSpPr>
            <a:stCxn id="1516" idx="6"/>
            <a:endCxn id="1495" idx="1"/>
          </p:cNvCxnSpPr>
          <p:nvPr/>
        </p:nvCxnSpPr>
        <p:spPr>
          <a:xfrm>
            <a:off x="4039000" y="4865775"/>
            <a:ext cx="335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2" name="Google Shape;1522;p77"/>
          <p:cNvSpPr txBox="1"/>
          <p:nvPr/>
        </p:nvSpPr>
        <p:spPr>
          <a:xfrm>
            <a:off x="1999975" y="1996950"/>
            <a:ext cx="1132800" cy="4710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Sequence</a:t>
            </a:r>
            <a:endParaRPr/>
          </a:p>
        </p:txBody>
      </p:sp>
      <p:sp>
        <p:nvSpPr>
          <p:cNvPr id="1518" name="Google Shape;1518;p77"/>
          <p:cNvSpPr txBox="1"/>
          <p:nvPr/>
        </p:nvSpPr>
        <p:spPr>
          <a:xfrm>
            <a:off x="3254350" y="1996950"/>
            <a:ext cx="1132800" cy="10935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MSA</a:t>
            </a:r>
            <a:endParaRPr/>
          </a:p>
        </p:txBody>
      </p:sp>
      <p:sp>
        <p:nvSpPr>
          <p:cNvPr id="1520" name="Google Shape;1520;p77"/>
          <p:cNvSpPr txBox="1"/>
          <p:nvPr/>
        </p:nvSpPr>
        <p:spPr>
          <a:xfrm>
            <a:off x="3254350" y="3311500"/>
            <a:ext cx="1132800" cy="471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PSSM</a:t>
            </a:r>
            <a:endParaRPr/>
          </a:p>
        </p:txBody>
      </p:sp>
      <p:cxnSp>
        <p:nvCxnSpPr>
          <p:cNvPr id="1523" name="Google Shape;1523;p77"/>
          <p:cNvCxnSpPr>
            <a:stCxn id="1518" idx="2"/>
            <a:endCxn id="1520" idx="0"/>
          </p:cNvCxnSpPr>
          <p:nvPr/>
        </p:nvCxnSpPr>
        <p:spPr>
          <a:xfrm>
            <a:off x="3820750" y="3090450"/>
            <a:ext cx="0" cy="2211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4" name="Google Shape;1524;p77"/>
          <p:cNvCxnSpPr>
            <a:stCxn id="1522" idx="0"/>
            <a:endCxn id="1525" idx="2"/>
          </p:cNvCxnSpPr>
          <p:nvPr/>
        </p:nvCxnSpPr>
        <p:spPr>
          <a:xfrm rot="-5400000">
            <a:off x="2674075" y="1599450"/>
            <a:ext cx="289800" cy="5052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5" name="Google Shape;1525;p77"/>
          <p:cNvSpPr/>
          <p:nvPr/>
        </p:nvSpPr>
        <p:spPr>
          <a:xfrm>
            <a:off x="3071475" y="1488775"/>
            <a:ext cx="436500" cy="4365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/>
              <a:t>seq</a:t>
            </a:r>
            <a:br>
              <a:rPr lang="en" sz="1100"/>
            </a:br>
            <a:r>
              <a:rPr lang="en" sz="1100" b="1"/>
              <a:t>DB</a:t>
            </a:r>
            <a:endParaRPr sz="1100" b="1"/>
          </a:p>
        </p:txBody>
      </p:sp>
      <p:cxnSp>
        <p:nvCxnSpPr>
          <p:cNvPr id="1526" name="Google Shape;1526;p77"/>
          <p:cNvCxnSpPr>
            <a:stCxn id="1525" idx="6"/>
            <a:endCxn id="1518" idx="0"/>
          </p:cNvCxnSpPr>
          <p:nvPr/>
        </p:nvCxnSpPr>
        <p:spPr>
          <a:xfrm>
            <a:off x="3507975" y="1707025"/>
            <a:ext cx="312900" cy="289800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7" name="Google Shape;1527;p77"/>
          <p:cNvSpPr/>
          <p:nvPr/>
        </p:nvSpPr>
        <p:spPr>
          <a:xfrm>
            <a:off x="2119879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77"/>
          <p:cNvSpPr/>
          <p:nvPr/>
        </p:nvSpPr>
        <p:spPr>
          <a:xfrm>
            <a:off x="2176271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77"/>
          <p:cNvSpPr/>
          <p:nvPr/>
        </p:nvSpPr>
        <p:spPr>
          <a:xfrm>
            <a:off x="2289055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77"/>
          <p:cNvSpPr/>
          <p:nvPr/>
        </p:nvSpPr>
        <p:spPr>
          <a:xfrm>
            <a:off x="2345447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77"/>
          <p:cNvSpPr/>
          <p:nvPr/>
        </p:nvSpPr>
        <p:spPr>
          <a:xfrm>
            <a:off x="2401838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77"/>
          <p:cNvSpPr/>
          <p:nvPr/>
        </p:nvSpPr>
        <p:spPr>
          <a:xfrm>
            <a:off x="2514622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77"/>
          <p:cNvSpPr/>
          <p:nvPr/>
        </p:nvSpPr>
        <p:spPr>
          <a:xfrm>
            <a:off x="2571014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77"/>
          <p:cNvSpPr/>
          <p:nvPr/>
        </p:nvSpPr>
        <p:spPr>
          <a:xfrm>
            <a:off x="2683798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77"/>
          <p:cNvSpPr/>
          <p:nvPr/>
        </p:nvSpPr>
        <p:spPr>
          <a:xfrm>
            <a:off x="2740190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77"/>
          <p:cNvSpPr/>
          <p:nvPr/>
        </p:nvSpPr>
        <p:spPr>
          <a:xfrm>
            <a:off x="2796582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77"/>
          <p:cNvSpPr/>
          <p:nvPr/>
        </p:nvSpPr>
        <p:spPr>
          <a:xfrm>
            <a:off x="2852973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77"/>
          <p:cNvSpPr/>
          <p:nvPr/>
        </p:nvSpPr>
        <p:spPr>
          <a:xfrm>
            <a:off x="2909365" y="2336438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77"/>
          <p:cNvSpPr/>
          <p:nvPr/>
        </p:nvSpPr>
        <p:spPr>
          <a:xfrm>
            <a:off x="2232849" y="2336438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77"/>
          <p:cNvSpPr/>
          <p:nvPr/>
        </p:nvSpPr>
        <p:spPr>
          <a:xfrm>
            <a:off x="2458230" y="2336438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77"/>
          <p:cNvSpPr/>
          <p:nvPr/>
        </p:nvSpPr>
        <p:spPr>
          <a:xfrm>
            <a:off x="2627406" y="2336438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77"/>
          <p:cNvSpPr/>
          <p:nvPr/>
        </p:nvSpPr>
        <p:spPr>
          <a:xfrm>
            <a:off x="2965757" y="2336438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77"/>
          <p:cNvSpPr/>
          <p:nvPr/>
        </p:nvSpPr>
        <p:spPr>
          <a:xfrm>
            <a:off x="3355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77"/>
          <p:cNvSpPr/>
          <p:nvPr/>
        </p:nvSpPr>
        <p:spPr>
          <a:xfrm>
            <a:off x="3411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77"/>
          <p:cNvSpPr/>
          <p:nvPr/>
        </p:nvSpPr>
        <p:spPr>
          <a:xfrm>
            <a:off x="3524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77"/>
          <p:cNvSpPr/>
          <p:nvPr/>
        </p:nvSpPr>
        <p:spPr>
          <a:xfrm>
            <a:off x="3580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77"/>
          <p:cNvSpPr/>
          <p:nvPr/>
        </p:nvSpPr>
        <p:spPr>
          <a:xfrm>
            <a:off x="3637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77"/>
          <p:cNvSpPr/>
          <p:nvPr/>
        </p:nvSpPr>
        <p:spPr>
          <a:xfrm>
            <a:off x="3750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77"/>
          <p:cNvSpPr/>
          <p:nvPr/>
        </p:nvSpPr>
        <p:spPr>
          <a:xfrm>
            <a:off x="3806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77"/>
          <p:cNvSpPr/>
          <p:nvPr/>
        </p:nvSpPr>
        <p:spPr>
          <a:xfrm>
            <a:off x="3919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77"/>
          <p:cNvSpPr/>
          <p:nvPr/>
        </p:nvSpPr>
        <p:spPr>
          <a:xfrm>
            <a:off x="3975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77"/>
          <p:cNvSpPr/>
          <p:nvPr/>
        </p:nvSpPr>
        <p:spPr>
          <a:xfrm>
            <a:off x="4032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77"/>
          <p:cNvSpPr/>
          <p:nvPr/>
        </p:nvSpPr>
        <p:spPr>
          <a:xfrm>
            <a:off x="4088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77"/>
          <p:cNvSpPr/>
          <p:nvPr/>
        </p:nvSpPr>
        <p:spPr>
          <a:xfrm>
            <a:off x="4145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77"/>
          <p:cNvSpPr/>
          <p:nvPr/>
        </p:nvSpPr>
        <p:spPr>
          <a:xfrm>
            <a:off x="3468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77"/>
          <p:cNvSpPr/>
          <p:nvPr/>
        </p:nvSpPr>
        <p:spPr>
          <a:xfrm>
            <a:off x="3693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77"/>
          <p:cNvSpPr/>
          <p:nvPr/>
        </p:nvSpPr>
        <p:spPr>
          <a:xfrm>
            <a:off x="4201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77"/>
          <p:cNvSpPr/>
          <p:nvPr/>
        </p:nvSpPr>
        <p:spPr>
          <a:xfrm>
            <a:off x="3693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77"/>
          <p:cNvSpPr/>
          <p:nvPr/>
        </p:nvSpPr>
        <p:spPr>
          <a:xfrm>
            <a:off x="3862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77"/>
          <p:cNvSpPr/>
          <p:nvPr/>
        </p:nvSpPr>
        <p:spPr>
          <a:xfrm>
            <a:off x="3862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77"/>
          <p:cNvSpPr/>
          <p:nvPr/>
        </p:nvSpPr>
        <p:spPr>
          <a:xfrm>
            <a:off x="4201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77"/>
          <p:cNvSpPr/>
          <p:nvPr/>
        </p:nvSpPr>
        <p:spPr>
          <a:xfrm>
            <a:off x="3354599" y="3648434"/>
            <a:ext cx="903000" cy="8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77"/>
          <p:cNvSpPr/>
          <p:nvPr/>
        </p:nvSpPr>
        <p:spPr>
          <a:xfrm>
            <a:off x="3354967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77"/>
          <p:cNvSpPr/>
          <p:nvPr/>
        </p:nvSpPr>
        <p:spPr>
          <a:xfrm>
            <a:off x="3411359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77"/>
          <p:cNvSpPr/>
          <p:nvPr/>
        </p:nvSpPr>
        <p:spPr>
          <a:xfrm>
            <a:off x="3524142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77"/>
          <p:cNvSpPr/>
          <p:nvPr/>
        </p:nvSpPr>
        <p:spPr>
          <a:xfrm>
            <a:off x="3580534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77"/>
          <p:cNvSpPr/>
          <p:nvPr/>
        </p:nvSpPr>
        <p:spPr>
          <a:xfrm>
            <a:off x="3636926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77"/>
          <p:cNvSpPr/>
          <p:nvPr/>
        </p:nvSpPr>
        <p:spPr>
          <a:xfrm>
            <a:off x="3749710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77"/>
          <p:cNvSpPr/>
          <p:nvPr/>
        </p:nvSpPr>
        <p:spPr>
          <a:xfrm>
            <a:off x="3354967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77"/>
          <p:cNvSpPr/>
          <p:nvPr/>
        </p:nvSpPr>
        <p:spPr>
          <a:xfrm>
            <a:off x="3411359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77"/>
          <p:cNvSpPr/>
          <p:nvPr/>
        </p:nvSpPr>
        <p:spPr>
          <a:xfrm>
            <a:off x="3524142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77"/>
          <p:cNvSpPr/>
          <p:nvPr/>
        </p:nvSpPr>
        <p:spPr>
          <a:xfrm>
            <a:off x="3580534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77"/>
          <p:cNvSpPr/>
          <p:nvPr/>
        </p:nvSpPr>
        <p:spPr>
          <a:xfrm>
            <a:off x="3636926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77"/>
          <p:cNvSpPr/>
          <p:nvPr/>
        </p:nvSpPr>
        <p:spPr>
          <a:xfrm>
            <a:off x="3749710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77"/>
          <p:cNvSpPr/>
          <p:nvPr/>
        </p:nvSpPr>
        <p:spPr>
          <a:xfrm>
            <a:off x="3806102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77"/>
          <p:cNvSpPr/>
          <p:nvPr/>
        </p:nvSpPr>
        <p:spPr>
          <a:xfrm>
            <a:off x="3918885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77"/>
          <p:cNvSpPr/>
          <p:nvPr/>
        </p:nvSpPr>
        <p:spPr>
          <a:xfrm>
            <a:off x="3975277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77"/>
          <p:cNvSpPr/>
          <p:nvPr/>
        </p:nvSpPr>
        <p:spPr>
          <a:xfrm>
            <a:off x="4031669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77"/>
          <p:cNvSpPr/>
          <p:nvPr/>
        </p:nvSpPr>
        <p:spPr>
          <a:xfrm>
            <a:off x="4088061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77"/>
          <p:cNvSpPr/>
          <p:nvPr/>
        </p:nvSpPr>
        <p:spPr>
          <a:xfrm>
            <a:off x="4144453" y="2467850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77"/>
          <p:cNvSpPr/>
          <p:nvPr/>
        </p:nvSpPr>
        <p:spPr>
          <a:xfrm>
            <a:off x="3806102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77"/>
          <p:cNvSpPr/>
          <p:nvPr/>
        </p:nvSpPr>
        <p:spPr>
          <a:xfrm>
            <a:off x="3918885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77"/>
          <p:cNvSpPr/>
          <p:nvPr/>
        </p:nvSpPr>
        <p:spPr>
          <a:xfrm>
            <a:off x="3975277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77"/>
          <p:cNvSpPr/>
          <p:nvPr/>
        </p:nvSpPr>
        <p:spPr>
          <a:xfrm>
            <a:off x="4031669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77"/>
          <p:cNvSpPr/>
          <p:nvPr/>
        </p:nvSpPr>
        <p:spPr>
          <a:xfrm>
            <a:off x="4088061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77"/>
          <p:cNvSpPr/>
          <p:nvPr/>
        </p:nvSpPr>
        <p:spPr>
          <a:xfrm>
            <a:off x="4144453" y="2567931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77"/>
          <p:cNvSpPr/>
          <p:nvPr/>
        </p:nvSpPr>
        <p:spPr>
          <a:xfrm>
            <a:off x="3354967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77"/>
          <p:cNvSpPr/>
          <p:nvPr/>
        </p:nvSpPr>
        <p:spPr>
          <a:xfrm>
            <a:off x="3411359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77"/>
          <p:cNvSpPr/>
          <p:nvPr/>
        </p:nvSpPr>
        <p:spPr>
          <a:xfrm>
            <a:off x="3524142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77"/>
          <p:cNvSpPr/>
          <p:nvPr/>
        </p:nvSpPr>
        <p:spPr>
          <a:xfrm>
            <a:off x="3580534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77"/>
          <p:cNvSpPr/>
          <p:nvPr/>
        </p:nvSpPr>
        <p:spPr>
          <a:xfrm>
            <a:off x="3636926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77"/>
          <p:cNvSpPr/>
          <p:nvPr/>
        </p:nvSpPr>
        <p:spPr>
          <a:xfrm>
            <a:off x="3749710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77"/>
          <p:cNvSpPr/>
          <p:nvPr/>
        </p:nvSpPr>
        <p:spPr>
          <a:xfrm>
            <a:off x="3806102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77"/>
          <p:cNvSpPr/>
          <p:nvPr/>
        </p:nvSpPr>
        <p:spPr>
          <a:xfrm>
            <a:off x="3918885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77"/>
          <p:cNvSpPr/>
          <p:nvPr/>
        </p:nvSpPr>
        <p:spPr>
          <a:xfrm>
            <a:off x="3975277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77"/>
          <p:cNvSpPr/>
          <p:nvPr/>
        </p:nvSpPr>
        <p:spPr>
          <a:xfrm>
            <a:off x="4031669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77"/>
          <p:cNvSpPr/>
          <p:nvPr/>
        </p:nvSpPr>
        <p:spPr>
          <a:xfrm>
            <a:off x="4088061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77"/>
          <p:cNvSpPr/>
          <p:nvPr/>
        </p:nvSpPr>
        <p:spPr>
          <a:xfrm>
            <a:off x="4144453" y="2668013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77"/>
          <p:cNvSpPr/>
          <p:nvPr/>
        </p:nvSpPr>
        <p:spPr>
          <a:xfrm>
            <a:off x="3354967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77"/>
          <p:cNvSpPr/>
          <p:nvPr/>
        </p:nvSpPr>
        <p:spPr>
          <a:xfrm>
            <a:off x="3411359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77"/>
          <p:cNvSpPr/>
          <p:nvPr/>
        </p:nvSpPr>
        <p:spPr>
          <a:xfrm>
            <a:off x="3524142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77"/>
          <p:cNvSpPr/>
          <p:nvPr/>
        </p:nvSpPr>
        <p:spPr>
          <a:xfrm>
            <a:off x="3580534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77"/>
          <p:cNvSpPr/>
          <p:nvPr/>
        </p:nvSpPr>
        <p:spPr>
          <a:xfrm>
            <a:off x="3636926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77"/>
          <p:cNvSpPr/>
          <p:nvPr/>
        </p:nvSpPr>
        <p:spPr>
          <a:xfrm>
            <a:off x="3749710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77"/>
          <p:cNvSpPr/>
          <p:nvPr/>
        </p:nvSpPr>
        <p:spPr>
          <a:xfrm>
            <a:off x="3806102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77"/>
          <p:cNvSpPr/>
          <p:nvPr/>
        </p:nvSpPr>
        <p:spPr>
          <a:xfrm>
            <a:off x="3918885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7"/>
          <p:cNvSpPr/>
          <p:nvPr/>
        </p:nvSpPr>
        <p:spPr>
          <a:xfrm>
            <a:off x="3975277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77"/>
          <p:cNvSpPr/>
          <p:nvPr/>
        </p:nvSpPr>
        <p:spPr>
          <a:xfrm>
            <a:off x="4031669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77"/>
          <p:cNvSpPr/>
          <p:nvPr/>
        </p:nvSpPr>
        <p:spPr>
          <a:xfrm>
            <a:off x="4088061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77"/>
          <p:cNvSpPr/>
          <p:nvPr/>
        </p:nvSpPr>
        <p:spPr>
          <a:xfrm>
            <a:off x="4144453" y="2768094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77"/>
          <p:cNvSpPr/>
          <p:nvPr/>
        </p:nvSpPr>
        <p:spPr>
          <a:xfrm>
            <a:off x="3354967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77"/>
          <p:cNvSpPr/>
          <p:nvPr/>
        </p:nvSpPr>
        <p:spPr>
          <a:xfrm>
            <a:off x="3411359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77"/>
          <p:cNvSpPr/>
          <p:nvPr/>
        </p:nvSpPr>
        <p:spPr>
          <a:xfrm>
            <a:off x="3524142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77"/>
          <p:cNvSpPr/>
          <p:nvPr/>
        </p:nvSpPr>
        <p:spPr>
          <a:xfrm>
            <a:off x="3580534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77"/>
          <p:cNvSpPr/>
          <p:nvPr/>
        </p:nvSpPr>
        <p:spPr>
          <a:xfrm>
            <a:off x="3636926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77"/>
          <p:cNvSpPr/>
          <p:nvPr/>
        </p:nvSpPr>
        <p:spPr>
          <a:xfrm>
            <a:off x="3749710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77"/>
          <p:cNvSpPr/>
          <p:nvPr/>
        </p:nvSpPr>
        <p:spPr>
          <a:xfrm>
            <a:off x="3806102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77"/>
          <p:cNvSpPr/>
          <p:nvPr/>
        </p:nvSpPr>
        <p:spPr>
          <a:xfrm>
            <a:off x="3918885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77"/>
          <p:cNvSpPr/>
          <p:nvPr/>
        </p:nvSpPr>
        <p:spPr>
          <a:xfrm>
            <a:off x="3975277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77"/>
          <p:cNvSpPr/>
          <p:nvPr/>
        </p:nvSpPr>
        <p:spPr>
          <a:xfrm>
            <a:off x="4031669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77"/>
          <p:cNvSpPr/>
          <p:nvPr/>
        </p:nvSpPr>
        <p:spPr>
          <a:xfrm>
            <a:off x="4088061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77"/>
          <p:cNvSpPr/>
          <p:nvPr/>
        </p:nvSpPr>
        <p:spPr>
          <a:xfrm>
            <a:off x="4144453" y="2868175"/>
            <a:ext cx="56400" cy="56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77"/>
          <p:cNvSpPr/>
          <p:nvPr/>
        </p:nvSpPr>
        <p:spPr>
          <a:xfrm>
            <a:off x="3467937" y="2467850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77"/>
          <p:cNvSpPr/>
          <p:nvPr/>
        </p:nvSpPr>
        <p:spPr>
          <a:xfrm>
            <a:off x="3693318" y="2467850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77"/>
          <p:cNvSpPr/>
          <p:nvPr/>
        </p:nvSpPr>
        <p:spPr>
          <a:xfrm>
            <a:off x="3467750" y="2567931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77"/>
          <p:cNvSpPr/>
          <p:nvPr/>
        </p:nvSpPr>
        <p:spPr>
          <a:xfrm>
            <a:off x="3693318" y="2567931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77"/>
          <p:cNvSpPr/>
          <p:nvPr/>
        </p:nvSpPr>
        <p:spPr>
          <a:xfrm>
            <a:off x="3862493" y="2467850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77"/>
          <p:cNvSpPr/>
          <p:nvPr/>
        </p:nvSpPr>
        <p:spPr>
          <a:xfrm>
            <a:off x="3862493" y="2567931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77"/>
          <p:cNvSpPr/>
          <p:nvPr/>
        </p:nvSpPr>
        <p:spPr>
          <a:xfrm>
            <a:off x="3467750" y="2668013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77"/>
          <p:cNvSpPr/>
          <p:nvPr/>
        </p:nvSpPr>
        <p:spPr>
          <a:xfrm>
            <a:off x="3693318" y="2668013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77"/>
          <p:cNvSpPr/>
          <p:nvPr/>
        </p:nvSpPr>
        <p:spPr>
          <a:xfrm>
            <a:off x="3862493" y="2668013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77"/>
          <p:cNvSpPr/>
          <p:nvPr/>
        </p:nvSpPr>
        <p:spPr>
          <a:xfrm>
            <a:off x="3467750" y="2768094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77"/>
          <p:cNvSpPr/>
          <p:nvPr/>
        </p:nvSpPr>
        <p:spPr>
          <a:xfrm>
            <a:off x="3693318" y="2768094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77"/>
          <p:cNvSpPr/>
          <p:nvPr/>
        </p:nvSpPr>
        <p:spPr>
          <a:xfrm>
            <a:off x="3862493" y="2768094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77"/>
          <p:cNvSpPr/>
          <p:nvPr/>
        </p:nvSpPr>
        <p:spPr>
          <a:xfrm>
            <a:off x="3467750" y="2868175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77"/>
          <p:cNvSpPr/>
          <p:nvPr/>
        </p:nvSpPr>
        <p:spPr>
          <a:xfrm>
            <a:off x="3693318" y="2868175"/>
            <a:ext cx="56400" cy="5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77"/>
          <p:cNvSpPr/>
          <p:nvPr/>
        </p:nvSpPr>
        <p:spPr>
          <a:xfrm>
            <a:off x="3862493" y="2868175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77"/>
          <p:cNvSpPr/>
          <p:nvPr/>
        </p:nvSpPr>
        <p:spPr>
          <a:xfrm>
            <a:off x="4200845" y="2467850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77"/>
          <p:cNvSpPr/>
          <p:nvPr/>
        </p:nvSpPr>
        <p:spPr>
          <a:xfrm>
            <a:off x="4200845" y="2567931"/>
            <a:ext cx="56400" cy="56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77"/>
          <p:cNvSpPr/>
          <p:nvPr/>
        </p:nvSpPr>
        <p:spPr>
          <a:xfrm>
            <a:off x="4200845" y="2668013"/>
            <a:ext cx="56400" cy="56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77"/>
          <p:cNvSpPr/>
          <p:nvPr/>
        </p:nvSpPr>
        <p:spPr>
          <a:xfrm>
            <a:off x="4200845" y="2768094"/>
            <a:ext cx="56400" cy="56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77"/>
          <p:cNvSpPr/>
          <p:nvPr/>
        </p:nvSpPr>
        <p:spPr>
          <a:xfrm>
            <a:off x="4200845" y="2868175"/>
            <a:ext cx="56400" cy="5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3" name="Google Shape;1643;p77"/>
          <p:cNvGrpSpPr/>
          <p:nvPr/>
        </p:nvGrpSpPr>
        <p:grpSpPr>
          <a:xfrm>
            <a:off x="8240870" y="2606038"/>
            <a:ext cx="810020" cy="580673"/>
            <a:chOff x="2172642" y="5158900"/>
            <a:chExt cx="496305" cy="355761"/>
          </a:xfrm>
        </p:grpSpPr>
        <p:sp>
          <p:nvSpPr>
            <p:cNvPr id="1644" name="Google Shape;1644;p77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5" name="Google Shape;1645;p77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6" name="Google Shape;1646;p77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7" name="Google Shape;1647;p77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648" name="Google Shape;1648;p77"/>
            <p:cNvCxnSpPr>
              <a:stCxn id="1646" idx="7"/>
              <a:endCxn id="1646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77"/>
            <p:cNvCxnSpPr>
              <a:stCxn id="1650" idx="2"/>
              <a:endCxn id="1646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1" name="Google Shape;1651;p77"/>
            <p:cNvCxnSpPr>
              <a:stCxn id="1646" idx="6"/>
              <a:endCxn id="1644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2" name="Google Shape;1652;p77"/>
            <p:cNvCxnSpPr>
              <a:stCxn id="1646" idx="5"/>
              <a:endCxn id="1645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653;p77"/>
            <p:cNvCxnSpPr>
              <a:stCxn id="1650" idx="6"/>
              <a:endCxn id="1647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4" name="Google Shape;1654;p77"/>
            <p:cNvCxnSpPr>
              <a:stCxn id="1644" idx="6"/>
              <a:endCxn id="1647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5" name="Google Shape;1655;p77"/>
            <p:cNvCxnSpPr>
              <a:stCxn id="1645" idx="6"/>
              <a:endCxn id="1647" idx="3"/>
            </p:cNvCxnSpPr>
            <p:nvPr/>
          </p:nvCxnSpPr>
          <p:spPr>
            <a:xfrm rot="10800000" flipH="1">
              <a:off x="2471196" y="5371261"/>
              <a:ext cx="111600" cy="9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0" name="Google Shape;1650;p77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1656" name="Google Shape;1656;p77"/>
          <p:cNvCxnSpPr>
            <a:stCxn id="1493" idx="3"/>
            <a:endCxn id="1646" idx="2"/>
          </p:cNvCxnSpPr>
          <p:nvPr/>
        </p:nvCxnSpPr>
        <p:spPr>
          <a:xfrm>
            <a:off x="7860575" y="2890725"/>
            <a:ext cx="380400" cy="5700"/>
          </a:xfrm>
          <a:prstGeom prst="curvedConnector3">
            <a:avLst>
              <a:gd name="adj1" fmla="val 49986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7" name="Google Shape;1657;p77"/>
          <p:cNvSpPr txBox="1"/>
          <p:nvPr/>
        </p:nvSpPr>
        <p:spPr>
          <a:xfrm>
            <a:off x="9576625" y="2684775"/>
            <a:ext cx="591000" cy="41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XYZ</a:t>
            </a:r>
            <a:endParaRPr/>
          </a:p>
        </p:txBody>
      </p:sp>
      <p:cxnSp>
        <p:nvCxnSpPr>
          <p:cNvPr id="1658" name="Google Shape;1658;p77"/>
          <p:cNvCxnSpPr>
            <a:stCxn id="1647" idx="6"/>
            <a:endCxn id="1657" idx="1"/>
          </p:cNvCxnSpPr>
          <p:nvPr/>
        </p:nvCxnSpPr>
        <p:spPr>
          <a:xfrm rot="10800000" flipH="1">
            <a:off x="9050890" y="2890674"/>
            <a:ext cx="525600" cy="5700"/>
          </a:xfrm>
          <a:prstGeom prst="curvedConnector3">
            <a:avLst>
              <a:gd name="adj1" fmla="val 50013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59" name="Google Shape;16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500" y="5174714"/>
            <a:ext cx="436500" cy="61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Google Shape;1661;p77"/>
          <p:cNvCxnSpPr>
            <a:stCxn id="1495" idx="0"/>
            <a:endCxn id="1501" idx="2"/>
          </p:cNvCxnSpPr>
          <p:nvPr/>
        </p:nvCxnSpPr>
        <p:spPr>
          <a:xfrm rot="-5400000">
            <a:off x="4390400" y="3628575"/>
            <a:ext cx="1544400" cy="518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2" name="Google Shape;1662;p77"/>
          <p:cNvCxnSpPr>
            <a:stCxn id="1657" idx="3"/>
            <a:endCxn id="1501" idx="2"/>
          </p:cNvCxnSpPr>
          <p:nvPr/>
        </p:nvCxnSpPr>
        <p:spPr>
          <a:xfrm flipH="1">
            <a:off x="5421625" y="2890725"/>
            <a:ext cx="4746000" cy="224700"/>
          </a:xfrm>
          <a:prstGeom prst="bentConnector5">
            <a:avLst>
              <a:gd name="adj1" fmla="val -5017"/>
              <a:gd name="adj2" fmla="val 468914"/>
              <a:gd name="adj3" fmla="val 10501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3" name="Google Shape;1663;p77"/>
          <p:cNvSpPr txBox="1"/>
          <p:nvPr/>
        </p:nvSpPr>
        <p:spPr>
          <a:xfrm>
            <a:off x="5183400" y="3982951"/>
            <a:ext cx="5222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Recycle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64" name="Google Shape;1664;p77"/>
          <p:cNvCxnSpPr>
            <a:stCxn id="1502" idx="6"/>
            <a:endCxn id="1501" idx="2"/>
          </p:cNvCxnSpPr>
          <p:nvPr/>
        </p:nvCxnSpPr>
        <p:spPr>
          <a:xfrm flipH="1">
            <a:off x="5421520" y="2900235"/>
            <a:ext cx="1274700" cy="215100"/>
          </a:xfrm>
          <a:prstGeom prst="bentConnector5">
            <a:avLst>
              <a:gd name="adj1" fmla="val -18681"/>
              <a:gd name="adj2" fmla="val 370416"/>
              <a:gd name="adj3" fmla="val 118674"/>
            </a:avLst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65" name="Google Shape;1665;p77"/>
          <p:cNvSpPr txBox="1"/>
          <p:nvPr/>
        </p:nvSpPr>
        <p:spPr>
          <a:xfrm>
            <a:off x="7913438" y="1854426"/>
            <a:ext cx="146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Structure Module</a:t>
            </a:r>
            <a:endParaRPr/>
          </a:p>
        </p:txBody>
      </p:sp>
      <p:sp>
        <p:nvSpPr>
          <p:cNvPr id="1666" name="Google Shape;1666;p77"/>
          <p:cNvSpPr txBox="1"/>
          <p:nvPr/>
        </p:nvSpPr>
        <p:spPr>
          <a:xfrm>
            <a:off x="5326463" y="1611776"/>
            <a:ext cx="146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/>
              <a:t>MSA</a:t>
            </a:r>
            <a:endParaRPr/>
          </a:p>
          <a:p>
            <a:pPr algn="ctr"/>
            <a:r>
              <a:rPr lang="en"/>
              <a:t>Module</a:t>
            </a:r>
            <a:endParaRPr/>
          </a:p>
        </p:txBody>
      </p:sp>
      <p:sp>
        <p:nvSpPr>
          <p:cNvPr id="1667" name="Google Shape;1667;p77"/>
          <p:cNvSpPr/>
          <p:nvPr/>
        </p:nvSpPr>
        <p:spPr>
          <a:xfrm>
            <a:off x="1840100" y="1305625"/>
            <a:ext cx="2721300" cy="18810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8" name="Google Shape;1668;p77"/>
          <p:cNvSpPr/>
          <p:nvPr/>
        </p:nvSpPr>
        <p:spPr>
          <a:xfrm>
            <a:off x="3132775" y="4169425"/>
            <a:ext cx="2721300" cy="1881000"/>
          </a:xfrm>
          <a:prstGeom prst="rect">
            <a:avLst/>
          </a:prstGeom>
          <a:noFill/>
          <a:ln w="38100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F7A2E22-06F0-EF0D-C511-AE57D3C881E9}"/>
              </a:ext>
            </a:extLst>
          </p:cNvPr>
          <p:cNvSpPr txBox="1"/>
          <p:nvPr/>
        </p:nvSpPr>
        <p:spPr>
          <a:xfrm>
            <a:off x="9883163" y="5657671"/>
            <a:ext cx="230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Slide from </a:t>
            </a:r>
          </a:p>
          <a:p>
            <a:pPr algn="ctr"/>
            <a:r>
              <a:rPr lang="en-US" dirty="0"/>
              <a:t>Sergey </a:t>
            </a:r>
            <a:r>
              <a:rPr lang="en-US" dirty="0" err="1"/>
              <a:t>Ovchinnikov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Boston Protein Design </a:t>
            </a:r>
          </a:p>
          <a:p>
            <a:pPr algn="ctr"/>
            <a:r>
              <a:rPr lang="en-US" dirty="0"/>
              <a:t>and Modeling Club</a:t>
            </a:r>
          </a:p>
        </p:txBody>
      </p:sp>
    </p:spTree>
    <p:extLst>
      <p:ext uri="{BB962C8B-B14F-4D97-AF65-F5344CB8AC3E}">
        <p14:creationId xmlns:p14="http://schemas.microsoft.com/office/powerpoint/2010/main" val="3802273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 err="1"/>
              <a:t>AlphaFold</a:t>
            </a:r>
            <a:r>
              <a:rPr lang="en" dirty="0"/>
              <a:t> model architecture consists of an MSA module (</a:t>
            </a:r>
            <a:r>
              <a:rPr lang="en" dirty="0" err="1"/>
              <a:t>Evoformer</a:t>
            </a:r>
            <a:r>
              <a:rPr lang="en" dirty="0"/>
              <a:t>) and a Structure module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" y="1663272"/>
            <a:ext cx="12271931" cy="4236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01600" y="1495593"/>
            <a:ext cx="1007200" cy="55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9866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 err="1"/>
              <a:t>AlphaFold</a:t>
            </a:r>
            <a:r>
              <a:rPr lang="en" dirty="0"/>
              <a:t> is trained to estimate its prediction error </a:t>
            </a:r>
            <a:endParaRPr dirty="0"/>
          </a:p>
          <a:p>
            <a:pPr algn="ctr">
              <a:spcBef>
                <a:spcPts val="0"/>
              </a:spcBef>
            </a:pPr>
            <a:r>
              <a:rPr lang="en" dirty="0"/>
              <a:t>(model confidence)</a:t>
            </a:r>
            <a:endParaRPr dirty="0"/>
          </a:p>
        </p:txBody>
      </p:sp>
      <p:pic>
        <p:nvPicPr>
          <p:cNvPr id="480" name="Google Shape;4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605433"/>
            <a:ext cx="5776565" cy="463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237" y="2206949"/>
            <a:ext cx="4492000" cy="411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3"/>
          <p:cNvSpPr txBox="1"/>
          <p:nvPr/>
        </p:nvSpPr>
        <p:spPr>
          <a:xfrm>
            <a:off x="1214033" y="6324400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pLDDT = 41.4</a:t>
            </a:r>
            <a:endParaRPr sz="2400"/>
          </a:p>
        </p:txBody>
      </p:sp>
      <p:sp>
        <p:nvSpPr>
          <p:cNvPr id="483" name="Google Shape;483;p23"/>
          <p:cNvSpPr txBox="1"/>
          <p:nvPr/>
        </p:nvSpPr>
        <p:spPr>
          <a:xfrm>
            <a:off x="7328917" y="6324400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pLDDT = 83.0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00" y="1672472"/>
            <a:ext cx="9882771" cy="3804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4"/>
          <p:cNvSpPr txBox="1"/>
          <p:nvPr/>
        </p:nvSpPr>
        <p:spPr>
          <a:xfrm>
            <a:off x="5196700" y="6029601"/>
            <a:ext cx="66800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solidFill>
                  <a:srgbClr val="222222"/>
                </a:solidFill>
                <a:highlight>
                  <a:srgbClr val="FFFFFF"/>
                </a:highlight>
              </a:rPr>
              <a:t>Vorobieva, A.A., White, P., Liang, B., Horne, J.E., Bera, A.K., Chow, C.M., Gerben, S., Marx, S., Kang, A., Stiving, A.Q. and Harvey, S.R., 2021. De novo design of transmembrane β barrels. </a:t>
            </a:r>
            <a:r>
              <a:rPr lang="en" sz="1333" i="1">
                <a:solidFill>
                  <a:srgbClr val="222222"/>
                </a:solidFill>
                <a:highlight>
                  <a:srgbClr val="FFFFFF"/>
                </a:highlight>
              </a:rPr>
              <a:t>Science</a:t>
            </a:r>
            <a:r>
              <a:rPr lang="en" sz="1333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333" i="1">
                <a:solidFill>
                  <a:srgbClr val="222222"/>
                </a:solidFill>
                <a:highlight>
                  <a:srgbClr val="FFFFFF"/>
                </a:highlight>
              </a:rPr>
              <a:t>371</a:t>
            </a:r>
            <a:r>
              <a:rPr lang="en" sz="1333">
                <a:solidFill>
                  <a:srgbClr val="222222"/>
                </a:solidFill>
                <a:highlight>
                  <a:srgbClr val="FFFFFF"/>
                </a:highlight>
              </a:rPr>
              <a:t>(6531).</a:t>
            </a:r>
            <a:endParaRPr sz="2400"/>
          </a:p>
        </p:txBody>
      </p:sp>
      <p:sp>
        <p:nvSpPr>
          <p:cNvPr id="490" name="Google Shape;490;p24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query sequence: need up to 12 recycles to get the correct fold</a:t>
            </a:r>
            <a:endParaRPr sz="2400">
              <a:solidFill>
                <a:schemeClr val="dk1"/>
              </a:solidFill>
            </a:endParaRPr>
          </a:p>
          <a:p>
            <a:endParaRPr sz="2933">
              <a:solidFill>
                <a:schemeClr val="dk1"/>
              </a:solidFill>
            </a:endParaRPr>
          </a:p>
        </p:txBody>
      </p:sp>
      <p:pic>
        <p:nvPicPr>
          <p:cNvPr id="491" name="Google Shape;491;p24"/>
          <p:cNvPicPr preferRelativeResize="0"/>
          <p:nvPr/>
        </p:nvPicPr>
        <p:blipFill rotWithShape="1">
          <a:blip r:embed="rId4">
            <a:alphaModFix/>
          </a:blip>
          <a:srcRect l="10070" r="28711" b="22063"/>
          <a:stretch/>
        </p:blipFill>
        <p:spPr>
          <a:xfrm>
            <a:off x="4223967" y="5645901"/>
            <a:ext cx="1024400" cy="12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4"/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Slide credit: Sergey Ovchinnikov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400" y="1654564"/>
            <a:ext cx="5442267" cy="334273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5"/>
          <p:cNvSpPr txBox="1"/>
          <p:nvPr/>
        </p:nvSpPr>
        <p:spPr>
          <a:xfrm>
            <a:off x="4153902" y="1066792"/>
            <a:ext cx="1853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/>
              <a:t>seed 0</a:t>
            </a:r>
            <a:endParaRPr sz="2400" dirty="0"/>
          </a:p>
        </p:txBody>
      </p:sp>
      <p:sp>
        <p:nvSpPr>
          <p:cNvPr id="499" name="Google Shape;499;p25"/>
          <p:cNvSpPr txBox="1"/>
          <p:nvPr/>
        </p:nvSpPr>
        <p:spPr>
          <a:xfrm>
            <a:off x="6762661" y="1066792"/>
            <a:ext cx="1853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/>
              <a:t>seed 1</a:t>
            </a:r>
            <a:endParaRPr sz="2400" dirty="0"/>
          </a:p>
        </p:txBody>
      </p:sp>
      <p:sp>
        <p:nvSpPr>
          <p:cNvPr id="500" name="Google Shape;500;p25"/>
          <p:cNvSpPr txBox="1">
            <a:spLocks noGrp="1"/>
          </p:cNvSpPr>
          <p:nvPr>
            <p:ph type="title"/>
          </p:nvPr>
        </p:nvSpPr>
        <p:spPr>
          <a:xfrm>
            <a:off x="415600" y="520655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sz="3093"/>
              <a:t>The query sequence is a protein with a knot</a:t>
            </a:r>
            <a:endParaRPr sz="3093"/>
          </a:p>
          <a:p>
            <a:pPr algn="ctr">
              <a:buSzPts val="990"/>
            </a:pPr>
            <a:r>
              <a:rPr lang="en" sz="3093"/>
              <a:t>Different seed value can change the outcome (knot or no knot)</a:t>
            </a:r>
            <a:endParaRPr sz="3093"/>
          </a:p>
        </p:txBody>
      </p:sp>
      <p:sp>
        <p:nvSpPr>
          <p:cNvPr id="501" name="Google Shape;501;p25"/>
          <p:cNvSpPr txBox="1"/>
          <p:nvPr/>
        </p:nvSpPr>
        <p:spPr>
          <a:xfrm>
            <a:off x="0" y="6324401"/>
            <a:ext cx="449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Slide credit: Sergey Ovchinnikov</a:t>
            </a:r>
            <a:endParaRPr sz="2400"/>
          </a:p>
        </p:txBody>
      </p:sp>
      <p:sp>
        <p:nvSpPr>
          <p:cNvPr id="502" name="Google Shape;502;p25"/>
          <p:cNvSpPr txBox="1"/>
          <p:nvPr/>
        </p:nvSpPr>
        <p:spPr>
          <a:xfrm>
            <a:off x="0" y="0"/>
            <a:ext cx="12192000" cy="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Changing the seeds can give different results</a:t>
            </a:r>
            <a:endParaRPr sz="2400" dirty="0">
              <a:solidFill>
                <a:schemeClr val="dk1"/>
              </a:solidFill>
            </a:endParaRPr>
          </a:p>
          <a:p>
            <a:endParaRPr sz="2933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AlphaFold Demonstration via ColabFold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0913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ColabFold Demonstration</a:t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4" name="Google Shape;514;p27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 txBox="1">
            <a:spLocks noGrp="1"/>
          </p:cNvSpPr>
          <p:nvPr>
            <p:ph type="body" idx="4294967295"/>
          </p:nvPr>
        </p:nvSpPr>
        <p:spPr>
          <a:xfrm>
            <a:off x="1200400" y="1364600"/>
            <a:ext cx="97912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search </a:t>
            </a:r>
            <a:r>
              <a:rPr lang="en" i="1">
                <a:solidFill>
                  <a:schemeClr val="dk1"/>
                </a:solidFill>
              </a:rPr>
              <a:t>“colabfold”</a:t>
            </a:r>
            <a:r>
              <a:rPr lang="en">
                <a:solidFill>
                  <a:schemeClr val="dk1"/>
                </a:solidFill>
              </a:rPr>
              <a:t> or go to </a:t>
            </a:r>
            <a:endParaRPr>
              <a:solidFill>
                <a:schemeClr val="dk1"/>
              </a:solidFill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en">
                <a:solidFill>
                  <a:srgbClr val="1155CC"/>
                </a:solidFill>
              </a:rPr>
              <a:t>https://github.com/sokrypton/ColabFold</a:t>
            </a:r>
            <a:endParaRPr>
              <a:solidFill>
                <a:srgbClr val="1155CC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3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3831-2435-E998-8F91-50988700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protein folding problem: find the low-energy 3D conformation for a given sequence of amino acids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6D944-3178-D86F-CC22-7B0EDA74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9106" y="1648047"/>
            <a:ext cx="7533788" cy="4357589"/>
          </a:xfrm>
          <a:prstGeom prst="rect">
            <a:avLst/>
          </a:prstGeom>
        </p:spPr>
      </p:pic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95032241-7F75-E9BD-0AD6-597227846840}"/>
              </a:ext>
            </a:extLst>
          </p:cNvPr>
          <p:cNvSpPr txBox="1"/>
          <p:nvPr/>
        </p:nvSpPr>
        <p:spPr>
          <a:xfrm>
            <a:off x="9010186" y="6297139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chemeClr val="dk1"/>
                </a:solidFill>
              </a:rPr>
              <a:t>Slide Credit: Jeff </a:t>
            </a:r>
            <a:r>
              <a:rPr lang="en" sz="2400" dirty="0" err="1">
                <a:solidFill>
                  <a:schemeClr val="dk1"/>
                </a:solidFill>
              </a:rPr>
              <a:t>Ruffolo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1316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Slide Credit</a:t>
            </a:r>
            <a:endParaRPr dirty="0"/>
          </a:p>
        </p:txBody>
      </p:sp>
      <p:sp>
        <p:nvSpPr>
          <p:cNvPr id="513" name="Google Shape;513;p27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4" name="Google Shape;514;p27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 txBox="1">
            <a:spLocks noGrp="1"/>
          </p:cNvSpPr>
          <p:nvPr>
            <p:ph type="body" idx="4294967295"/>
          </p:nvPr>
        </p:nvSpPr>
        <p:spPr>
          <a:xfrm>
            <a:off x="1200400" y="1364600"/>
            <a:ext cx="97912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Deniz </a:t>
            </a:r>
            <a:r>
              <a:rPr lang="en-US" dirty="0" err="1">
                <a:solidFill>
                  <a:schemeClr val="dk1"/>
                </a:solidFill>
              </a:rPr>
              <a:t>Akpinaroglu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2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A8D2-AE9A-C246-B109-550A5382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4773460" cy="2561573"/>
          </a:xfrm>
        </p:spPr>
        <p:txBody>
          <a:bodyPr>
            <a:normAutofit/>
          </a:bodyPr>
          <a:lstStyle/>
          <a:p>
            <a:r>
              <a:rPr lang="en-US" b="1" dirty="0"/>
              <a:t>Homology modeling:</a:t>
            </a:r>
            <a:r>
              <a:rPr lang="en-US" dirty="0"/>
              <a:t> KNN for protein structure prediction</a:t>
            </a:r>
          </a:p>
        </p:txBody>
      </p:sp>
      <p:pic>
        <p:nvPicPr>
          <p:cNvPr id="9217" name="Picture 1" descr="page4image1393693008">
            <a:extLst>
              <a:ext uri="{FF2B5EF4-FFF2-40B4-BE49-F238E27FC236}">
                <a16:creationId xmlns:a16="http://schemas.microsoft.com/office/drawing/2014/main" id="{B1E34C69-CE2F-C942-B900-324ACCE3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342" y="351424"/>
            <a:ext cx="4396635" cy="606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CC4A4-0C2B-834A-A90A-4324CF4F1F7C}"/>
              </a:ext>
            </a:extLst>
          </p:cNvPr>
          <p:cNvSpPr txBox="1"/>
          <p:nvPr/>
        </p:nvSpPr>
        <p:spPr>
          <a:xfrm>
            <a:off x="838200" y="2561573"/>
            <a:ext cx="5193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Similar sequences adopt similar 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Directly benefits from continued growth of Protein Data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Depends entirely on availability of template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3139A-CE5F-8342-A1D4-4E1A9D5A70A3}"/>
              </a:ext>
            </a:extLst>
          </p:cNvPr>
          <p:cNvSpPr txBox="1"/>
          <p:nvPr/>
        </p:nvSpPr>
        <p:spPr>
          <a:xfrm>
            <a:off x="0" y="6581001"/>
            <a:ext cx="3323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Fiser</a:t>
            </a:r>
            <a:r>
              <a:rPr lang="en-US" sz="1200" dirty="0">
                <a:latin typeface="Helvetica" pitchFamily="2" charset="0"/>
              </a:rPr>
              <a:t> and </a:t>
            </a:r>
            <a:r>
              <a:rPr lang="en-US" sz="1200" dirty="0" err="1">
                <a:latin typeface="Helvetica" pitchFamily="2" charset="0"/>
              </a:rPr>
              <a:t>Sali</a:t>
            </a:r>
            <a:r>
              <a:rPr lang="en-US" sz="1200" dirty="0">
                <a:latin typeface="Helvetica" pitchFamily="2" charset="0"/>
              </a:rPr>
              <a:t>, </a:t>
            </a:r>
            <a:r>
              <a:rPr lang="en-US" sz="1200" i="1" dirty="0">
                <a:latin typeface="Helvetica" pitchFamily="2" charset="0"/>
              </a:rPr>
              <a:t>Methods in Enzymology</a:t>
            </a:r>
            <a:r>
              <a:rPr lang="en-US" sz="1200" dirty="0">
                <a:latin typeface="Helvetica" pitchFamily="2" charset="0"/>
              </a:rPr>
              <a:t> (2003)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244E6-20FF-5F45-ABB5-8E58B41384C4}"/>
              </a:ext>
            </a:extLst>
          </p:cNvPr>
          <p:cNvSpPr txBox="1"/>
          <p:nvPr/>
        </p:nvSpPr>
        <p:spPr>
          <a:xfrm>
            <a:off x="8778659" y="351424"/>
            <a:ext cx="19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Modeller</a:t>
            </a:r>
            <a:r>
              <a:rPr lang="en-US" b="1" dirty="0"/>
              <a:t> protocol</a:t>
            </a: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78F404D3-FAA5-486B-1D9F-1657A7440DAD}"/>
              </a:ext>
            </a:extLst>
          </p:cNvPr>
          <p:cNvSpPr txBox="1"/>
          <p:nvPr/>
        </p:nvSpPr>
        <p:spPr>
          <a:xfrm>
            <a:off x="9010186" y="6297139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chemeClr val="dk1"/>
                </a:solidFill>
              </a:rPr>
              <a:t>Slide Credit: Jeff </a:t>
            </a:r>
            <a:r>
              <a:rPr lang="en" sz="2400" dirty="0" err="1">
                <a:solidFill>
                  <a:schemeClr val="dk1"/>
                </a:solidFill>
              </a:rPr>
              <a:t>Ruffolo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5003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Machine learning models learn parameters to map inputs to target outputs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10618"/>
          <a:stretch/>
        </p:blipFill>
        <p:spPr>
          <a:xfrm>
            <a:off x="1040000" y="1402767"/>
            <a:ext cx="10112000" cy="50841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6242401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chemeClr val="dk1"/>
                </a:solidFill>
              </a:rPr>
              <a:t>Figure from Jack Maguire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Loss functions evaluate how closely an algorithm models data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4294967295"/>
          </p:nvPr>
        </p:nvSpPr>
        <p:spPr>
          <a:xfrm>
            <a:off x="5954767" y="1687100"/>
            <a:ext cx="45960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 use loss functions to calculate error during model training and validation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767533" y="2100000"/>
            <a:ext cx="648400" cy="786400"/>
          </a:xfrm>
          <a:prstGeom prst="rtTriangle">
            <a:avLst/>
          </a:prstGeom>
          <a:solidFill>
            <a:schemeClr val="lt1"/>
          </a:solidFill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5"/>
          <p:cNvSpPr/>
          <p:nvPr/>
        </p:nvSpPr>
        <p:spPr>
          <a:xfrm>
            <a:off x="3961567" y="2038000"/>
            <a:ext cx="966000" cy="910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 w="7620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1" name="Google Shape;71;p15"/>
          <p:cNvCxnSpPr/>
          <p:nvPr/>
        </p:nvCxnSpPr>
        <p:spPr>
          <a:xfrm rot="10800000">
            <a:off x="2519351" y="2567367"/>
            <a:ext cx="1338800" cy="1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Loss functions evaluate how closely an algorithm models data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36" y="2567359"/>
            <a:ext cx="4116877" cy="57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4294967295"/>
          </p:nvPr>
        </p:nvSpPr>
        <p:spPr>
          <a:xfrm>
            <a:off x="5954767" y="1687100"/>
            <a:ext cx="45960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 use loss functions to calculate error during model training and validation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example, cross entropy loss is used to train models to predict protein sequence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1767533" y="2100000"/>
            <a:ext cx="648400" cy="786400"/>
          </a:xfrm>
          <a:prstGeom prst="rtTriangle">
            <a:avLst/>
          </a:prstGeom>
          <a:solidFill>
            <a:schemeClr val="lt1"/>
          </a:solidFill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6"/>
          <p:cNvSpPr/>
          <p:nvPr/>
        </p:nvSpPr>
        <p:spPr>
          <a:xfrm>
            <a:off x="3961567" y="2038000"/>
            <a:ext cx="966000" cy="910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 w="7620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1" name="Google Shape;81;p16"/>
          <p:cNvCxnSpPr/>
          <p:nvPr/>
        </p:nvCxnSpPr>
        <p:spPr>
          <a:xfrm rot="10800000">
            <a:off x="2519351" y="2567367"/>
            <a:ext cx="1338800" cy="1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  <p:sp>
        <p:nvSpPr>
          <p:cNvPr id="87" name="Google Shape;87;p17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sp>
        <p:nvSpPr>
          <p:cNvPr id="88" name="Google Shape;88;p17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" name="Google Shape;89;p17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" name="Google Shape;93;p17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" name="Google Shape;94;p17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Google Shape;95;p17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" name="Google Shape;96;p17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7" name="Google Shape;97;p17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" name="Google Shape;98;p17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" name="Google Shape;99;p17"/>
          <p:cNvSpPr/>
          <p:nvPr/>
        </p:nvSpPr>
        <p:spPr>
          <a:xfrm>
            <a:off x="1653933" y="4699967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" name="Google Shape;100;p17"/>
          <p:cNvSpPr/>
          <p:nvPr/>
        </p:nvSpPr>
        <p:spPr>
          <a:xfrm>
            <a:off x="310500" y="5107533"/>
            <a:ext cx="2854400" cy="163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1168</Words>
  <Application>Microsoft Macintosh PowerPoint</Application>
  <PresentationFormat>Widescreen</PresentationFormat>
  <Paragraphs>228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Helvetica</vt:lpstr>
      <vt:lpstr>Office Theme</vt:lpstr>
      <vt:lpstr>Protein structure prediction</vt:lpstr>
      <vt:lpstr>What is protein structure prediction?</vt:lpstr>
      <vt:lpstr>Proteins are made up of a compact vocabulary of amino acids</vt:lpstr>
      <vt:lpstr>The protein folding problem: find the low-energy 3D conformation for a given sequence of amino acids</vt:lpstr>
      <vt:lpstr>Homology modeling: KNN for protein structure prediction</vt:lpstr>
      <vt:lpstr>Machine learning models learn parameters to map inputs to target outputs</vt:lpstr>
      <vt:lpstr>Loss functions evaluate how closely an algorithm models data</vt:lpstr>
      <vt:lpstr>Loss functions evaluate how closely an algorithm models data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Common data representations for proteins in machine learning</vt:lpstr>
      <vt:lpstr>AlphaFold model architecture consists of an MSA module (Evoformer) and a Structure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Position-specific scoring matrix (PSSM) model assumes independence of sequences and positions</vt:lpstr>
      <vt:lpstr>PowerPoint Presentation</vt:lpstr>
      <vt:lpstr>Residues at certain positions co-evolve to maintain function across evolution</vt:lpstr>
      <vt:lpstr>Markov random field (MRF) model captures dependencies between pairs of positions</vt:lpstr>
      <vt:lpstr>Weight matrices from MRF are predictive of inter-residue contacts</vt:lpstr>
      <vt:lpstr>AlphaFold Raised the Bar in Protein Structure Prediction with Deep Learning</vt:lpstr>
      <vt:lpstr>PowerPoint Presentation</vt:lpstr>
      <vt:lpstr>PowerPoint Presentation</vt:lpstr>
      <vt:lpstr>PowerPoint Presentation</vt:lpstr>
      <vt:lpstr>PowerPoint Presentation</vt:lpstr>
      <vt:lpstr>AlphaFold model architecture consists of an MSA module (Evoformer) and a Structure module</vt:lpstr>
      <vt:lpstr>AlphaFold is trained to estimate its prediction error  (model confidence)</vt:lpstr>
      <vt:lpstr>PowerPoint Presentation</vt:lpstr>
      <vt:lpstr>The query sequence is a protein with a knot Different seed value can change the outcome (knot or no knot)</vt:lpstr>
      <vt:lpstr>AlphaFold Demonstration via ColabFold</vt:lpstr>
      <vt:lpstr>ColabFold Demonstration</vt:lpstr>
      <vt:lpstr>Slide 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prediction</dc:title>
  <dc:creator>Deniz Akpinaroglu</dc:creator>
  <cp:lastModifiedBy>Deniz Akpinaroglu</cp:lastModifiedBy>
  <cp:revision>17</cp:revision>
  <dcterms:created xsi:type="dcterms:W3CDTF">2023-06-07T23:55:33Z</dcterms:created>
  <dcterms:modified xsi:type="dcterms:W3CDTF">2023-07-13T16:19:54Z</dcterms:modified>
</cp:coreProperties>
</file>